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inzel Bold" charset="1" panose="00000800000000000000"/>
      <p:regular r:id="rId19"/>
    </p:embeddedFont>
    <p:embeddedFont>
      <p:font typeface="Telegraf" charset="1" panose="00000500000000000000"/>
      <p:regular r:id="rId20"/>
    </p:embeddedFont>
    <p:embeddedFont>
      <p:font typeface="Garet" charset="1" panose="00000000000000000000"/>
      <p:regular r:id="rId21"/>
    </p:embeddedFont>
    <p:embeddedFont>
      <p:font typeface="Garet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jpe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383419" y="-3222351"/>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4324322" y="1028700"/>
            <a:ext cx="9639356" cy="8229600"/>
            <a:chOff x="0" y="0"/>
            <a:chExt cx="12852475" cy="10972800"/>
          </a:xfrm>
        </p:grpSpPr>
        <p:sp>
          <p:nvSpPr>
            <p:cNvPr name="Freeform 5" id="5"/>
            <p:cNvSpPr/>
            <p:nvPr/>
          </p:nvSpPr>
          <p:spPr>
            <a:xfrm flipH="false" flipV="false" rot="0">
              <a:off x="0" y="0"/>
              <a:ext cx="12852527" cy="10972800"/>
            </a:xfrm>
            <a:custGeom>
              <a:avLst/>
              <a:gdLst/>
              <a:ahLst/>
              <a:cxnLst/>
              <a:rect r="r" b="b" t="t" l="l"/>
              <a:pathLst>
                <a:path h="10972800" w="12852527">
                  <a:moveTo>
                    <a:pt x="0" y="0"/>
                  </a:moveTo>
                  <a:lnTo>
                    <a:pt x="12852527" y="0"/>
                  </a:lnTo>
                  <a:lnTo>
                    <a:pt x="12852527" y="10972800"/>
                  </a:lnTo>
                  <a:lnTo>
                    <a:pt x="0" y="10972800"/>
                  </a:lnTo>
                  <a:lnTo>
                    <a:pt x="0" y="0"/>
                  </a:lnTo>
                  <a:close/>
                </a:path>
              </a:pathLst>
            </a:custGeom>
            <a:blipFill>
              <a:blip r:embed="rId2">
                <a:alphaModFix amt="46000"/>
              </a:blip>
              <a:stretch>
                <a:fillRect l="-31" t="0" r="-30" b="0"/>
              </a:stretch>
            </a:blipFill>
          </p:spPr>
        </p:sp>
      </p:grpSp>
      <p:grpSp>
        <p:nvGrpSpPr>
          <p:cNvPr name="Group 6" id="6"/>
          <p:cNvGrpSpPr/>
          <p:nvPr/>
        </p:nvGrpSpPr>
        <p:grpSpPr>
          <a:xfrm rot="0">
            <a:off x="2310208" y="2040121"/>
            <a:ext cx="13180042" cy="4906230"/>
            <a:chOff x="0" y="0"/>
            <a:chExt cx="17573389" cy="6541640"/>
          </a:xfrm>
        </p:grpSpPr>
        <p:sp>
          <p:nvSpPr>
            <p:cNvPr name="Freeform 7" id="7"/>
            <p:cNvSpPr/>
            <p:nvPr/>
          </p:nvSpPr>
          <p:spPr>
            <a:xfrm flipH="false" flipV="false" rot="0">
              <a:off x="0" y="0"/>
              <a:ext cx="17573389" cy="6541640"/>
            </a:xfrm>
            <a:custGeom>
              <a:avLst/>
              <a:gdLst/>
              <a:ahLst/>
              <a:cxnLst/>
              <a:rect r="r" b="b" t="t" l="l"/>
              <a:pathLst>
                <a:path h="6541640" w="17573389">
                  <a:moveTo>
                    <a:pt x="0" y="0"/>
                  </a:moveTo>
                  <a:lnTo>
                    <a:pt x="17573389" y="0"/>
                  </a:lnTo>
                  <a:lnTo>
                    <a:pt x="17573389" y="6541640"/>
                  </a:lnTo>
                  <a:lnTo>
                    <a:pt x="0" y="6541640"/>
                  </a:lnTo>
                  <a:close/>
                </a:path>
              </a:pathLst>
            </a:custGeom>
            <a:solidFill>
              <a:srgbClr val="000000">
                <a:alpha val="0"/>
              </a:srgbClr>
            </a:solidFill>
          </p:spPr>
        </p:sp>
        <p:sp>
          <p:nvSpPr>
            <p:cNvPr name="TextBox 8" id="8"/>
            <p:cNvSpPr txBox="true"/>
            <p:nvPr/>
          </p:nvSpPr>
          <p:spPr>
            <a:xfrm>
              <a:off x="0" y="190500"/>
              <a:ext cx="17573389" cy="6351140"/>
            </a:xfrm>
            <a:prstGeom prst="rect">
              <a:avLst/>
            </a:prstGeom>
          </p:spPr>
          <p:txBody>
            <a:bodyPr anchor="t" rtlCol="false" tIns="0" lIns="0" bIns="0" rIns="0"/>
            <a:lstStyle/>
            <a:p>
              <a:pPr algn="ctr">
                <a:lnSpc>
                  <a:spcPts val="9578"/>
                </a:lnSpc>
              </a:pPr>
              <a:r>
                <a:rPr lang="en-US" b="true" sz="9674" spc="-599">
                  <a:solidFill>
                    <a:srgbClr val="000000"/>
                  </a:solidFill>
                  <a:latin typeface="Cinzel Bold"/>
                  <a:ea typeface="Cinzel Bold"/>
                  <a:cs typeface="Cinzel Bold"/>
                  <a:sym typeface="Cinzel Bold"/>
                </a:rPr>
                <a:t>Multi-class classification of tomato plant leaf diseases using CNN.</a:t>
              </a:r>
            </a:p>
          </p:txBody>
        </p:sp>
      </p:grpSp>
      <p:sp>
        <p:nvSpPr>
          <p:cNvPr name="Freeform 9" id="9"/>
          <p:cNvSpPr/>
          <p:nvPr/>
        </p:nvSpPr>
        <p:spPr>
          <a:xfrm flipH="false" flipV="false" rot="5400000">
            <a:off x="14586896" y="726124"/>
            <a:ext cx="5344807" cy="828445"/>
          </a:xfrm>
          <a:custGeom>
            <a:avLst/>
            <a:gdLst/>
            <a:ahLst/>
            <a:cxnLst/>
            <a:rect r="r" b="b" t="t" l="l"/>
            <a:pathLst>
              <a:path h="828445" w="5344807">
                <a:moveTo>
                  <a:pt x="0" y="0"/>
                </a:moveTo>
                <a:lnTo>
                  <a:pt x="5344807" y="0"/>
                </a:lnTo>
                <a:lnTo>
                  <a:pt x="5344807" y="828445"/>
                </a:lnTo>
                <a:lnTo>
                  <a:pt x="0" y="828445"/>
                </a:lnTo>
                <a:lnTo>
                  <a:pt x="0" y="0"/>
                </a:lnTo>
                <a:close/>
              </a:path>
            </a:pathLst>
          </a:custGeom>
          <a:blipFill>
            <a:blip r:embed="rId3">
              <a:extLst>
                <a:ext uri="{96DAC541-7B7A-43D3-8B79-37D633B846F1}">
                  <asvg:svgBlip xmlns:asvg="http://schemas.microsoft.com/office/drawing/2016/SVG/main" r:embed="rId4"/>
                </a:ext>
              </a:extLst>
            </a:blip>
            <a:stretch>
              <a:fillRect l="0" t="-1084" r="0" b="-1084"/>
            </a:stretch>
          </a:blipFill>
        </p:spPr>
      </p:sp>
      <p:sp>
        <p:nvSpPr>
          <p:cNvPr name="Freeform 10" id="10"/>
          <p:cNvSpPr/>
          <p:nvPr/>
        </p:nvSpPr>
        <p:spPr>
          <a:xfrm flipH="false" flipV="false" rot="0">
            <a:off x="-657131" y="8433629"/>
            <a:ext cx="5286429" cy="1044070"/>
          </a:xfrm>
          <a:custGeom>
            <a:avLst/>
            <a:gdLst/>
            <a:ahLst/>
            <a:cxnLst/>
            <a:rect r="r" b="b" t="t" l="l"/>
            <a:pathLst>
              <a:path h="1044070" w="5286429">
                <a:moveTo>
                  <a:pt x="0" y="0"/>
                </a:moveTo>
                <a:lnTo>
                  <a:pt x="5286429" y="0"/>
                </a:lnTo>
                <a:lnTo>
                  <a:pt x="5286429" y="1044070"/>
                </a:lnTo>
                <a:lnTo>
                  <a:pt x="0" y="1044070"/>
                </a:lnTo>
                <a:lnTo>
                  <a:pt x="0" y="0"/>
                </a:lnTo>
                <a:close/>
              </a:path>
            </a:pathLst>
          </a:custGeom>
          <a:blipFill>
            <a:blip r:embed="rId5">
              <a:extLst>
                <a:ext uri="{96DAC541-7B7A-43D3-8B79-37D633B846F1}">
                  <asvg:svgBlip xmlns:asvg="http://schemas.microsoft.com/office/drawing/2016/SVG/main" r:embed="rId6"/>
                </a:ext>
              </a:extLst>
            </a:blip>
            <a:stretch>
              <a:fillRect l="0" t="-86" r="0" b="-86"/>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1960952" y="3668770"/>
            <a:ext cx="7353687" cy="5025390"/>
            <a:chOff x="0" y="0"/>
            <a:chExt cx="9804916" cy="6700520"/>
          </a:xfrm>
        </p:grpSpPr>
        <p:sp>
          <p:nvSpPr>
            <p:cNvPr name="Freeform 5" id="5"/>
            <p:cNvSpPr/>
            <p:nvPr/>
          </p:nvSpPr>
          <p:spPr>
            <a:xfrm flipH="false" flipV="false" rot="0">
              <a:off x="0" y="0"/>
              <a:ext cx="9804916" cy="6700520"/>
            </a:xfrm>
            <a:custGeom>
              <a:avLst/>
              <a:gdLst/>
              <a:ahLst/>
              <a:cxnLst/>
              <a:rect r="r" b="b" t="t" l="l"/>
              <a:pathLst>
                <a:path h="6700520" w="9804916">
                  <a:moveTo>
                    <a:pt x="0" y="0"/>
                  </a:moveTo>
                  <a:lnTo>
                    <a:pt x="9804916" y="0"/>
                  </a:lnTo>
                  <a:lnTo>
                    <a:pt x="9804916" y="6700520"/>
                  </a:lnTo>
                  <a:lnTo>
                    <a:pt x="0" y="6700520"/>
                  </a:lnTo>
                  <a:close/>
                </a:path>
              </a:pathLst>
            </a:custGeom>
            <a:solidFill>
              <a:srgbClr val="000000">
                <a:alpha val="0"/>
              </a:srgbClr>
            </a:solidFill>
          </p:spPr>
        </p:sp>
        <p:sp>
          <p:nvSpPr>
            <p:cNvPr name="TextBox 6" id="6"/>
            <p:cNvSpPr txBox="true"/>
            <p:nvPr/>
          </p:nvSpPr>
          <p:spPr>
            <a:xfrm>
              <a:off x="0" y="-123825"/>
              <a:ext cx="9804916" cy="6824345"/>
            </a:xfrm>
            <a:prstGeom prst="rect">
              <a:avLst/>
            </a:prstGeom>
          </p:spPr>
          <p:txBody>
            <a:bodyPr anchor="t" rtlCol="false" tIns="0" lIns="0" bIns="0" rIns="0"/>
            <a:lstStyle/>
            <a:p>
              <a:pPr algn="l">
                <a:lnSpc>
                  <a:spcPts val="4980"/>
                </a:lnSpc>
              </a:pPr>
              <a:r>
                <a:rPr lang="en-US" sz="3000" spc="-186">
                  <a:solidFill>
                    <a:srgbClr val="000000"/>
                  </a:solidFill>
                  <a:latin typeface="Garet"/>
                  <a:ea typeface="Garet"/>
                  <a:cs typeface="Garet"/>
                  <a:sym typeface="Garet"/>
                </a:rPr>
                <a:t>Agricultural Benefits:</a:t>
              </a:r>
            </a:p>
            <a:p>
              <a:pPr algn="l" marL="647700" indent="-323850" lvl="1">
                <a:lnSpc>
                  <a:spcPts val="4980"/>
                </a:lnSpc>
                <a:buFont typeface="Arial"/>
                <a:buChar char="•"/>
              </a:pPr>
              <a:r>
                <a:rPr lang="en-US" sz="3000" spc="-186">
                  <a:solidFill>
                    <a:srgbClr val="000000"/>
                  </a:solidFill>
                  <a:latin typeface="Garet"/>
                  <a:ea typeface="Garet"/>
                  <a:cs typeface="Garet"/>
                  <a:sym typeface="Garet"/>
                </a:rPr>
                <a:t>Enables early and accurate detection of tomato leaf diseases</a:t>
              </a:r>
            </a:p>
            <a:p>
              <a:pPr algn="l" marL="647700" indent="-323850" lvl="1">
                <a:lnSpc>
                  <a:spcPts val="4980"/>
                </a:lnSpc>
                <a:buFont typeface="Arial"/>
                <a:buChar char="•"/>
              </a:pPr>
              <a:r>
                <a:rPr lang="en-US" sz="3000" spc="-186">
                  <a:solidFill>
                    <a:srgbClr val="000000"/>
                  </a:solidFill>
                  <a:latin typeface="Garet"/>
                  <a:ea typeface="Garet"/>
                  <a:cs typeface="Garet"/>
                  <a:sym typeface="Garet"/>
                </a:rPr>
                <a:t>Reduces dependency on agricultural experts and manual inspections</a:t>
              </a:r>
            </a:p>
            <a:p>
              <a:pPr algn="l" marL="647700" indent="-323850" lvl="1">
                <a:lnSpc>
                  <a:spcPts val="4980"/>
                </a:lnSpc>
                <a:buFont typeface="Arial"/>
                <a:buChar char="•"/>
              </a:pPr>
              <a:r>
                <a:rPr lang="en-US" sz="3000" spc="-186">
                  <a:solidFill>
                    <a:srgbClr val="000000"/>
                  </a:solidFill>
                  <a:latin typeface="Garet"/>
                  <a:ea typeface="Garet"/>
                  <a:cs typeface="Garet"/>
                  <a:sym typeface="Garet"/>
                </a:rPr>
                <a:t>Minimizes crop losses and improves yield quality</a:t>
              </a:r>
            </a:p>
            <a:p>
              <a:pPr algn="l">
                <a:lnSpc>
                  <a:spcPts val="4980"/>
                </a:lnSpc>
              </a:pPr>
            </a:p>
          </p:txBody>
        </p:sp>
      </p:grpSp>
      <p:sp>
        <p:nvSpPr>
          <p:cNvPr name="Freeform 7" id="7"/>
          <p:cNvSpPr/>
          <p:nvPr/>
        </p:nvSpPr>
        <p:spPr>
          <a:xfrm flipH="false" flipV="false" rot="0">
            <a:off x="170330" y="618146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809749" y="11103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532920" y="1073298"/>
            <a:ext cx="8939921" cy="2190281"/>
          </a:xfrm>
          <a:custGeom>
            <a:avLst/>
            <a:gdLst/>
            <a:ahLst/>
            <a:cxnLst/>
            <a:rect r="r" b="b" t="t" l="l"/>
            <a:pathLst>
              <a:path h="2190281" w="8939921">
                <a:moveTo>
                  <a:pt x="0" y="0"/>
                </a:moveTo>
                <a:lnTo>
                  <a:pt x="8939921" y="0"/>
                </a:lnTo>
                <a:lnTo>
                  <a:pt x="8939921" y="2190281"/>
                </a:lnTo>
                <a:lnTo>
                  <a:pt x="0" y="2190281"/>
                </a:lnTo>
                <a:lnTo>
                  <a:pt x="0" y="0"/>
                </a:lnTo>
                <a:close/>
              </a:path>
            </a:pathLst>
          </a:custGeom>
          <a:blipFill>
            <a:blip r:embed="rId5">
              <a:extLst>
                <a:ext uri="{96DAC541-7B7A-43D3-8B79-37D633B846F1}">
                  <asvg:svgBlip xmlns:asvg="http://schemas.microsoft.com/office/drawing/2016/SVG/main" r:embed="rId6"/>
                </a:ext>
              </a:extLst>
            </a:blip>
            <a:stretch>
              <a:fillRect l="-65" t="0" r="-65" b="0"/>
            </a:stretch>
          </a:blipFill>
        </p:spPr>
      </p:sp>
      <p:grpSp>
        <p:nvGrpSpPr>
          <p:cNvPr name="Group 10" id="10"/>
          <p:cNvGrpSpPr/>
          <p:nvPr/>
        </p:nvGrpSpPr>
        <p:grpSpPr>
          <a:xfrm rot="0">
            <a:off x="5306592" y="1758842"/>
            <a:ext cx="7392577" cy="1474540"/>
            <a:chOff x="0" y="0"/>
            <a:chExt cx="9856769" cy="1966053"/>
          </a:xfrm>
        </p:grpSpPr>
        <p:sp>
          <p:nvSpPr>
            <p:cNvPr name="Freeform 11" id="11"/>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2" id="12"/>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APPLICATION</a:t>
              </a:r>
            </a:p>
          </p:txBody>
        </p:sp>
      </p:grpSp>
      <p:grpSp>
        <p:nvGrpSpPr>
          <p:cNvPr name="Group 13" id="13"/>
          <p:cNvGrpSpPr/>
          <p:nvPr/>
        </p:nvGrpSpPr>
        <p:grpSpPr>
          <a:xfrm rot="0">
            <a:off x="9795997" y="3668770"/>
            <a:ext cx="7353687" cy="5025390"/>
            <a:chOff x="0" y="0"/>
            <a:chExt cx="9804916" cy="6700520"/>
          </a:xfrm>
        </p:grpSpPr>
        <p:sp>
          <p:nvSpPr>
            <p:cNvPr name="Freeform 14" id="14"/>
            <p:cNvSpPr/>
            <p:nvPr/>
          </p:nvSpPr>
          <p:spPr>
            <a:xfrm flipH="false" flipV="false" rot="0">
              <a:off x="0" y="0"/>
              <a:ext cx="9804916" cy="6700520"/>
            </a:xfrm>
            <a:custGeom>
              <a:avLst/>
              <a:gdLst/>
              <a:ahLst/>
              <a:cxnLst/>
              <a:rect r="r" b="b" t="t" l="l"/>
              <a:pathLst>
                <a:path h="6700520" w="9804916">
                  <a:moveTo>
                    <a:pt x="0" y="0"/>
                  </a:moveTo>
                  <a:lnTo>
                    <a:pt x="9804916" y="0"/>
                  </a:lnTo>
                  <a:lnTo>
                    <a:pt x="9804916" y="6700520"/>
                  </a:lnTo>
                  <a:lnTo>
                    <a:pt x="0" y="6700520"/>
                  </a:lnTo>
                  <a:close/>
                </a:path>
              </a:pathLst>
            </a:custGeom>
            <a:solidFill>
              <a:srgbClr val="000000">
                <a:alpha val="0"/>
              </a:srgbClr>
            </a:solidFill>
          </p:spPr>
        </p:sp>
        <p:sp>
          <p:nvSpPr>
            <p:cNvPr name="TextBox 15" id="15"/>
            <p:cNvSpPr txBox="true"/>
            <p:nvPr/>
          </p:nvSpPr>
          <p:spPr>
            <a:xfrm>
              <a:off x="0" y="-123825"/>
              <a:ext cx="9804916" cy="6824345"/>
            </a:xfrm>
            <a:prstGeom prst="rect">
              <a:avLst/>
            </a:prstGeom>
          </p:spPr>
          <p:txBody>
            <a:bodyPr anchor="t" rtlCol="false" tIns="0" lIns="0" bIns="0" rIns="0"/>
            <a:lstStyle/>
            <a:p>
              <a:pPr algn="l">
                <a:lnSpc>
                  <a:spcPts val="4980"/>
                </a:lnSpc>
              </a:pPr>
              <a:r>
                <a:rPr lang="en-US" sz="3000" spc="-186">
                  <a:solidFill>
                    <a:srgbClr val="000000"/>
                  </a:solidFill>
                  <a:latin typeface="Garet"/>
                  <a:ea typeface="Garet"/>
                  <a:cs typeface="Garet"/>
                  <a:sym typeface="Garet"/>
                </a:rPr>
                <a:t>Wider Applications:</a:t>
              </a:r>
            </a:p>
            <a:p>
              <a:pPr algn="l" marL="647700" indent="-323850" lvl="1">
                <a:lnSpc>
                  <a:spcPts val="4980"/>
                </a:lnSpc>
                <a:buFont typeface="Arial"/>
                <a:buChar char="•"/>
              </a:pPr>
              <a:r>
                <a:rPr lang="en-US" sz="3000" spc="-186">
                  <a:solidFill>
                    <a:srgbClr val="000000"/>
                  </a:solidFill>
                  <a:latin typeface="Garet"/>
                  <a:ea typeface="Garet"/>
                  <a:cs typeface="Garet"/>
                  <a:sym typeface="Garet"/>
                </a:rPr>
                <a:t>Scalable to other crops and plant diseases using similar  architectures.</a:t>
              </a:r>
            </a:p>
            <a:p>
              <a:pPr algn="l" marL="647700" indent="-323850" lvl="1">
                <a:lnSpc>
                  <a:spcPts val="4980"/>
                </a:lnSpc>
                <a:buFont typeface="Arial"/>
                <a:buChar char="•"/>
              </a:pPr>
              <a:r>
                <a:rPr lang="en-US" sz="3000" spc="-186">
                  <a:solidFill>
                    <a:srgbClr val="000000"/>
                  </a:solidFill>
                  <a:latin typeface="Garet"/>
                  <a:ea typeface="Garet"/>
                  <a:cs typeface="Garet"/>
                  <a:sym typeface="Garet"/>
                </a:rPr>
                <a:t>Can integrate with farm management systems or IoT sensors</a:t>
              </a:r>
            </a:p>
            <a:p>
              <a:pPr algn="l" marL="647700" indent="-323850" lvl="1">
                <a:lnSpc>
                  <a:spcPts val="4980"/>
                </a:lnSpc>
                <a:buFont typeface="Arial"/>
                <a:buChar char="•"/>
              </a:pPr>
              <a:r>
                <a:rPr lang="en-US" sz="3000" spc="-186">
                  <a:solidFill>
                    <a:srgbClr val="000000"/>
                  </a:solidFill>
                  <a:latin typeface="Garet"/>
                  <a:ea typeface="Garet"/>
                  <a:cs typeface="Garet"/>
                  <a:sym typeface="Garet"/>
                </a:rPr>
                <a:t>Potential to support agricultural policy decisions with data-driven insights</a:t>
              </a:r>
            </a:p>
            <a:p>
              <a:pPr algn="l">
                <a:lnSpc>
                  <a:spcPts val="498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2635054" y="3312462"/>
            <a:ext cx="12368763" cy="4396740"/>
            <a:chOff x="0" y="0"/>
            <a:chExt cx="16491684" cy="5862320"/>
          </a:xfrm>
        </p:grpSpPr>
        <p:sp>
          <p:nvSpPr>
            <p:cNvPr name="Freeform 5" id="5"/>
            <p:cNvSpPr/>
            <p:nvPr/>
          </p:nvSpPr>
          <p:spPr>
            <a:xfrm flipH="false" flipV="false" rot="0">
              <a:off x="0" y="0"/>
              <a:ext cx="16491683" cy="5862320"/>
            </a:xfrm>
            <a:custGeom>
              <a:avLst/>
              <a:gdLst/>
              <a:ahLst/>
              <a:cxnLst/>
              <a:rect r="r" b="b" t="t" l="l"/>
              <a:pathLst>
                <a:path h="5862320" w="16491683">
                  <a:moveTo>
                    <a:pt x="0" y="0"/>
                  </a:moveTo>
                  <a:lnTo>
                    <a:pt x="16491683" y="0"/>
                  </a:lnTo>
                  <a:lnTo>
                    <a:pt x="16491683" y="5862320"/>
                  </a:lnTo>
                  <a:lnTo>
                    <a:pt x="0" y="5862320"/>
                  </a:lnTo>
                  <a:close/>
                </a:path>
              </a:pathLst>
            </a:custGeom>
            <a:solidFill>
              <a:srgbClr val="000000">
                <a:alpha val="0"/>
              </a:srgbClr>
            </a:solidFill>
          </p:spPr>
        </p:sp>
        <p:sp>
          <p:nvSpPr>
            <p:cNvPr name="TextBox 6" id="6"/>
            <p:cNvSpPr txBox="true"/>
            <p:nvPr/>
          </p:nvSpPr>
          <p:spPr>
            <a:xfrm>
              <a:off x="0" y="-123825"/>
              <a:ext cx="16491684" cy="5986145"/>
            </a:xfrm>
            <a:prstGeom prst="rect">
              <a:avLst/>
            </a:prstGeom>
          </p:spPr>
          <p:txBody>
            <a:bodyPr anchor="t" rtlCol="false" tIns="0" lIns="0" bIns="0" rIns="0"/>
            <a:lstStyle/>
            <a:p>
              <a:pPr algn="l" marL="685800" indent="-228600" lvl="2">
                <a:lnSpc>
                  <a:spcPts val="4980"/>
                </a:lnSpc>
                <a:buFont typeface="Arial"/>
                <a:buChar char="⚬"/>
              </a:pPr>
              <a:r>
                <a:rPr lang="en-US" sz="3000" spc="-186">
                  <a:solidFill>
                    <a:srgbClr val="000000"/>
                  </a:solidFill>
                  <a:latin typeface="Garet"/>
                  <a:ea typeface="Garet"/>
                  <a:cs typeface="Garet"/>
                  <a:sym typeface="Garet"/>
                </a:rPr>
                <a:t>Future improvements for the Multi-Class Classification of Tomato Plant Leaf Diseases Using CNN include enhancing model generalization by expanding the dataset with diverse images and integrating transfer learning techniques.</a:t>
              </a:r>
            </a:p>
            <a:p>
              <a:pPr algn="l" marL="685800" indent="-228600" lvl="2">
                <a:lnSpc>
                  <a:spcPts val="4980"/>
                </a:lnSpc>
                <a:buFont typeface="Arial"/>
                <a:buChar char="⚬"/>
              </a:pPr>
              <a:r>
                <a:rPr lang="en-US" sz="3000" spc="-186">
                  <a:solidFill>
                    <a:srgbClr val="000000"/>
                  </a:solidFill>
                  <a:latin typeface="Garet"/>
                  <a:ea typeface="Garet"/>
                  <a:cs typeface="Garet"/>
                  <a:sym typeface="Garet"/>
                </a:rPr>
                <a:t> To reduce overfitting and improve stability, advanced regularization techniques such as L1/L2 weight decay and adaptive learning rate strategies can be implemented. </a:t>
              </a:r>
            </a:p>
          </p:txBody>
        </p:sp>
      </p:grpSp>
      <p:sp>
        <p:nvSpPr>
          <p:cNvPr name="Freeform 7" id="7"/>
          <p:cNvSpPr/>
          <p:nvPr/>
        </p:nvSpPr>
        <p:spPr>
          <a:xfrm flipH="false" flipV="false" rot="0">
            <a:off x="1562885" y="947470"/>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3">
              <a:extLst>
                <a:ext uri="{96DAC541-7B7A-43D3-8B79-37D633B846F1}">
                  <asvg:svgBlip xmlns:asvg="http://schemas.microsoft.com/office/drawing/2016/SVG/main" r:embed="rId4"/>
                </a:ext>
              </a:extLst>
            </a:blip>
            <a:stretch>
              <a:fillRect l="0" t="-172" r="0" b="-172"/>
            </a:stretch>
          </a:blipFill>
        </p:spPr>
      </p:sp>
      <p:grpSp>
        <p:nvGrpSpPr>
          <p:cNvPr name="Group 8" id="8"/>
          <p:cNvGrpSpPr/>
          <p:nvPr/>
        </p:nvGrpSpPr>
        <p:grpSpPr>
          <a:xfrm rot="0">
            <a:off x="5306592" y="1758842"/>
            <a:ext cx="7392577" cy="1474540"/>
            <a:chOff x="0" y="0"/>
            <a:chExt cx="9856769" cy="1966053"/>
          </a:xfrm>
        </p:grpSpPr>
        <p:sp>
          <p:nvSpPr>
            <p:cNvPr name="Freeform 9" id="9"/>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0" id="10"/>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Future WORK</a:t>
              </a:r>
            </a:p>
          </p:txBody>
        </p:sp>
      </p:grpSp>
      <p:sp>
        <p:nvSpPr>
          <p:cNvPr name="Freeform 11" id="11"/>
          <p:cNvSpPr/>
          <p:nvPr/>
        </p:nvSpPr>
        <p:spPr>
          <a:xfrm flipH="false" flipV="false" rot="-10800000">
            <a:off x="12213234" y="7365199"/>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3">
              <a:extLst>
                <a:ext uri="{96DAC541-7B7A-43D3-8B79-37D633B846F1}">
                  <asvg:svgBlip xmlns:asvg="http://schemas.microsoft.com/office/drawing/2016/SVG/main" r:embed="rId4"/>
                </a:ext>
              </a:extLst>
            </a:blip>
            <a:stretch>
              <a:fillRect l="0" t="-172" r="0" b="-17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3509943" y="3912541"/>
            <a:ext cx="10985874" cy="6911340"/>
            <a:chOff x="0" y="0"/>
            <a:chExt cx="14647832" cy="9215120"/>
          </a:xfrm>
        </p:grpSpPr>
        <p:sp>
          <p:nvSpPr>
            <p:cNvPr name="Freeform 5" id="5"/>
            <p:cNvSpPr/>
            <p:nvPr/>
          </p:nvSpPr>
          <p:spPr>
            <a:xfrm flipH="false" flipV="false" rot="0">
              <a:off x="0" y="0"/>
              <a:ext cx="14647831" cy="9215120"/>
            </a:xfrm>
            <a:custGeom>
              <a:avLst/>
              <a:gdLst/>
              <a:ahLst/>
              <a:cxnLst/>
              <a:rect r="r" b="b" t="t" l="l"/>
              <a:pathLst>
                <a:path h="9215120" w="14647831">
                  <a:moveTo>
                    <a:pt x="0" y="0"/>
                  </a:moveTo>
                  <a:lnTo>
                    <a:pt x="14647831" y="0"/>
                  </a:lnTo>
                  <a:lnTo>
                    <a:pt x="14647831" y="9215120"/>
                  </a:lnTo>
                  <a:lnTo>
                    <a:pt x="0" y="9215120"/>
                  </a:lnTo>
                  <a:close/>
                </a:path>
              </a:pathLst>
            </a:custGeom>
            <a:solidFill>
              <a:srgbClr val="000000">
                <a:alpha val="0"/>
              </a:srgbClr>
            </a:solidFill>
          </p:spPr>
        </p:sp>
        <p:sp>
          <p:nvSpPr>
            <p:cNvPr name="TextBox 6" id="6"/>
            <p:cNvSpPr txBox="true"/>
            <p:nvPr/>
          </p:nvSpPr>
          <p:spPr>
            <a:xfrm>
              <a:off x="0" y="-123825"/>
              <a:ext cx="14647832" cy="9338945"/>
            </a:xfrm>
            <a:prstGeom prst="rect">
              <a:avLst/>
            </a:prstGeom>
          </p:spPr>
          <p:txBody>
            <a:bodyPr anchor="t" rtlCol="false" tIns="0" lIns="0" bIns="0" rIns="0"/>
            <a:lstStyle/>
            <a:p>
              <a:pPr algn="ctr">
                <a:lnSpc>
                  <a:spcPts val="4980"/>
                </a:lnSpc>
              </a:pPr>
              <a:r>
                <a:rPr lang="en-US" sz="3000" spc="-186">
                  <a:solidFill>
                    <a:srgbClr val="000000"/>
                  </a:solidFill>
                  <a:latin typeface="Garet"/>
                  <a:ea typeface="Garet"/>
                  <a:cs typeface="Garet"/>
                  <a:sym typeface="Garet"/>
                </a:rPr>
                <a:t>The Multi-Class Classification of Tomato Plant Leaf Diseases Using CNN project successfully demonstrates the potential of deep learning in agricultural disease detection. By utilizing a Convolutional Neural Network (CNN), the model effectively classifies 11 different tomato plant diseases with high accuracy. The results indicate that the model has learned well, achieving strong training and validation accuracy, though minor fluctuations in validation loss suggest scope for further optimization.</a:t>
              </a:r>
            </a:p>
            <a:p>
              <a:pPr algn="ctr">
                <a:lnSpc>
                  <a:spcPts val="4980"/>
                </a:lnSpc>
              </a:pPr>
            </a:p>
            <a:p>
              <a:pPr algn="ctr">
                <a:lnSpc>
                  <a:spcPts val="4980"/>
                </a:lnSpc>
              </a:pPr>
            </a:p>
          </p:txBody>
        </p:sp>
      </p:grpSp>
      <p:sp>
        <p:nvSpPr>
          <p:cNvPr name="Freeform 7" id="7"/>
          <p:cNvSpPr/>
          <p:nvPr/>
        </p:nvSpPr>
        <p:spPr>
          <a:xfrm flipH="false" flipV="false" rot="0">
            <a:off x="194707" y="603543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809749" y="11103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532920" y="1073298"/>
            <a:ext cx="8939921" cy="2190281"/>
          </a:xfrm>
          <a:custGeom>
            <a:avLst/>
            <a:gdLst/>
            <a:ahLst/>
            <a:cxnLst/>
            <a:rect r="r" b="b" t="t" l="l"/>
            <a:pathLst>
              <a:path h="2190281" w="8939921">
                <a:moveTo>
                  <a:pt x="0" y="0"/>
                </a:moveTo>
                <a:lnTo>
                  <a:pt x="8939921" y="0"/>
                </a:lnTo>
                <a:lnTo>
                  <a:pt x="8939921" y="2190281"/>
                </a:lnTo>
                <a:lnTo>
                  <a:pt x="0" y="2190281"/>
                </a:lnTo>
                <a:lnTo>
                  <a:pt x="0" y="0"/>
                </a:lnTo>
                <a:close/>
              </a:path>
            </a:pathLst>
          </a:custGeom>
          <a:blipFill>
            <a:blip r:embed="rId5">
              <a:extLst>
                <a:ext uri="{96DAC541-7B7A-43D3-8B79-37D633B846F1}">
                  <asvg:svgBlip xmlns:asvg="http://schemas.microsoft.com/office/drawing/2016/SVG/main" r:embed="rId6"/>
                </a:ext>
              </a:extLst>
            </a:blip>
            <a:stretch>
              <a:fillRect l="-65" t="0" r="-65" b="0"/>
            </a:stretch>
          </a:blipFill>
        </p:spPr>
      </p:sp>
      <p:grpSp>
        <p:nvGrpSpPr>
          <p:cNvPr name="Group 10" id="10"/>
          <p:cNvGrpSpPr/>
          <p:nvPr/>
        </p:nvGrpSpPr>
        <p:grpSpPr>
          <a:xfrm rot="0">
            <a:off x="5306592" y="1758842"/>
            <a:ext cx="7392577" cy="1474540"/>
            <a:chOff x="0" y="0"/>
            <a:chExt cx="9856769" cy="1966053"/>
          </a:xfrm>
        </p:grpSpPr>
        <p:sp>
          <p:nvSpPr>
            <p:cNvPr name="Freeform 11" id="11"/>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2" id="12"/>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conclusion</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383419" y="-3222351"/>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4324322" y="1028700"/>
            <a:ext cx="9639356" cy="8229600"/>
            <a:chOff x="0" y="0"/>
            <a:chExt cx="12852475" cy="10972800"/>
          </a:xfrm>
        </p:grpSpPr>
        <p:sp>
          <p:nvSpPr>
            <p:cNvPr name="Freeform 5" id="5"/>
            <p:cNvSpPr/>
            <p:nvPr/>
          </p:nvSpPr>
          <p:spPr>
            <a:xfrm flipH="false" flipV="false" rot="0">
              <a:off x="0" y="0"/>
              <a:ext cx="12852527" cy="10972800"/>
            </a:xfrm>
            <a:custGeom>
              <a:avLst/>
              <a:gdLst/>
              <a:ahLst/>
              <a:cxnLst/>
              <a:rect r="r" b="b" t="t" l="l"/>
              <a:pathLst>
                <a:path h="10972800" w="12852527">
                  <a:moveTo>
                    <a:pt x="0" y="0"/>
                  </a:moveTo>
                  <a:lnTo>
                    <a:pt x="12852527" y="0"/>
                  </a:lnTo>
                  <a:lnTo>
                    <a:pt x="12852527" y="10972800"/>
                  </a:lnTo>
                  <a:lnTo>
                    <a:pt x="0" y="10972800"/>
                  </a:lnTo>
                  <a:lnTo>
                    <a:pt x="0" y="0"/>
                  </a:lnTo>
                  <a:close/>
                </a:path>
              </a:pathLst>
            </a:custGeom>
            <a:blipFill>
              <a:blip r:embed="rId2">
                <a:alphaModFix amt="46000"/>
              </a:blip>
              <a:stretch>
                <a:fillRect l="-31" t="0" r="-30" b="0"/>
              </a:stretch>
            </a:blipFill>
          </p:spPr>
        </p:sp>
      </p:grpSp>
      <p:grpSp>
        <p:nvGrpSpPr>
          <p:cNvPr name="Group 6" id="6"/>
          <p:cNvGrpSpPr/>
          <p:nvPr/>
        </p:nvGrpSpPr>
        <p:grpSpPr>
          <a:xfrm rot="0">
            <a:off x="2553979" y="3667297"/>
            <a:ext cx="13180042" cy="2624195"/>
            <a:chOff x="0" y="0"/>
            <a:chExt cx="17573389" cy="3498927"/>
          </a:xfrm>
        </p:grpSpPr>
        <p:sp>
          <p:nvSpPr>
            <p:cNvPr name="Freeform 7" id="7"/>
            <p:cNvSpPr/>
            <p:nvPr/>
          </p:nvSpPr>
          <p:spPr>
            <a:xfrm flipH="false" flipV="false" rot="0">
              <a:off x="0" y="0"/>
              <a:ext cx="17573389" cy="3498927"/>
            </a:xfrm>
            <a:custGeom>
              <a:avLst/>
              <a:gdLst/>
              <a:ahLst/>
              <a:cxnLst/>
              <a:rect r="r" b="b" t="t" l="l"/>
              <a:pathLst>
                <a:path h="3498927" w="17573389">
                  <a:moveTo>
                    <a:pt x="0" y="0"/>
                  </a:moveTo>
                  <a:lnTo>
                    <a:pt x="17573389" y="0"/>
                  </a:lnTo>
                  <a:lnTo>
                    <a:pt x="17573389" y="3498927"/>
                  </a:lnTo>
                  <a:lnTo>
                    <a:pt x="0" y="3498927"/>
                  </a:lnTo>
                  <a:close/>
                </a:path>
              </a:pathLst>
            </a:custGeom>
            <a:solidFill>
              <a:srgbClr val="000000">
                <a:alpha val="0"/>
              </a:srgbClr>
            </a:solidFill>
          </p:spPr>
        </p:sp>
        <p:sp>
          <p:nvSpPr>
            <p:cNvPr name="TextBox 8" id="8"/>
            <p:cNvSpPr txBox="true"/>
            <p:nvPr/>
          </p:nvSpPr>
          <p:spPr>
            <a:xfrm>
              <a:off x="0" y="257175"/>
              <a:ext cx="17573389" cy="3241752"/>
            </a:xfrm>
            <a:prstGeom prst="rect">
              <a:avLst/>
            </a:prstGeom>
          </p:spPr>
          <p:txBody>
            <a:bodyPr anchor="t" rtlCol="false" tIns="0" lIns="0" bIns="0" rIns="0"/>
            <a:lstStyle/>
            <a:p>
              <a:pPr algn="ctr">
                <a:lnSpc>
                  <a:spcPts val="13240"/>
                </a:lnSpc>
              </a:pPr>
              <a:r>
                <a:rPr lang="en-US" b="true" sz="13374" spc="-828">
                  <a:solidFill>
                    <a:srgbClr val="000000"/>
                  </a:solidFill>
                  <a:latin typeface="Cinzel Bold"/>
                  <a:ea typeface="Cinzel Bold"/>
                  <a:cs typeface="Cinzel Bold"/>
                  <a:sym typeface="Cinzel Bold"/>
                </a:rPr>
                <a:t>thank you</a:t>
              </a:r>
            </a:p>
          </p:txBody>
        </p:sp>
      </p:grpSp>
      <p:sp>
        <p:nvSpPr>
          <p:cNvPr name="Freeform 9" id="9"/>
          <p:cNvSpPr/>
          <p:nvPr/>
        </p:nvSpPr>
        <p:spPr>
          <a:xfrm flipH="false" flipV="false" rot="5400000">
            <a:off x="14586896" y="726124"/>
            <a:ext cx="5344807" cy="828445"/>
          </a:xfrm>
          <a:custGeom>
            <a:avLst/>
            <a:gdLst/>
            <a:ahLst/>
            <a:cxnLst/>
            <a:rect r="r" b="b" t="t" l="l"/>
            <a:pathLst>
              <a:path h="828445" w="5344807">
                <a:moveTo>
                  <a:pt x="0" y="0"/>
                </a:moveTo>
                <a:lnTo>
                  <a:pt x="5344807" y="0"/>
                </a:lnTo>
                <a:lnTo>
                  <a:pt x="5344807" y="828445"/>
                </a:lnTo>
                <a:lnTo>
                  <a:pt x="0" y="828445"/>
                </a:lnTo>
                <a:lnTo>
                  <a:pt x="0" y="0"/>
                </a:lnTo>
                <a:close/>
              </a:path>
            </a:pathLst>
          </a:custGeom>
          <a:blipFill>
            <a:blip r:embed="rId3">
              <a:extLst>
                <a:ext uri="{96DAC541-7B7A-43D3-8B79-37D633B846F1}">
                  <asvg:svgBlip xmlns:asvg="http://schemas.microsoft.com/office/drawing/2016/SVG/main" r:embed="rId4"/>
                </a:ext>
              </a:extLst>
            </a:blip>
            <a:stretch>
              <a:fillRect l="0" t="-1084" r="0" b="-1084"/>
            </a:stretch>
          </a:blipFill>
        </p:spPr>
      </p:sp>
      <p:sp>
        <p:nvSpPr>
          <p:cNvPr name="Freeform 10" id="10"/>
          <p:cNvSpPr/>
          <p:nvPr/>
        </p:nvSpPr>
        <p:spPr>
          <a:xfrm flipH="false" flipV="false" rot="0">
            <a:off x="-657131" y="8433629"/>
            <a:ext cx="5286429" cy="1044070"/>
          </a:xfrm>
          <a:custGeom>
            <a:avLst/>
            <a:gdLst/>
            <a:ahLst/>
            <a:cxnLst/>
            <a:rect r="r" b="b" t="t" l="l"/>
            <a:pathLst>
              <a:path h="1044070" w="5286429">
                <a:moveTo>
                  <a:pt x="0" y="0"/>
                </a:moveTo>
                <a:lnTo>
                  <a:pt x="5286429" y="0"/>
                </a:lnTo>
                <a:lnTo>
                  <a:pt x="5286429" y="1044070"/>
                </a:lnTo>
                <a:lnTo>
                  <a:pt x="0" y="1044070"/>
                </a:lnTo>
                <a:lnTo>
                  <a:pt x="0" y="0"/>
                </a:lnTo>
                <a:close/>
              </a:path>
            </a:pathLst>
          </a:custGeom>
          <a:blipFill>
            <a:blip r:embed="rId5">
              <a:extLst>
                <a:ext uri="{96DAC541-7B7A-43D3-8B79-37D633B846F1}">
                  <asvg:svgBlip xmlns:asvg="http://schemas.microsoft.com/office/drawing/2016/SVG/main" r:embed="rId6"/>
                </a:ext>
              </a:extLst>
            </a:blip>
            <a:stretch>
              <a:fillRect l="0" t="-86" r="0" b="-8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9911" y="-3057431"/>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6892888" y="3406932"/>
            <a:ext cx="5148656" cy="2089496"/>
            <a:chOff x="0" y="0"/>
            <a:chExt cx="6864875" cy="2785995"/>
          </a:xfrm>
        </p:grpSpPr>
        <p:sp>
          <p:nvSpPr>
            <p:cNvPr name="Freeform 5" id="5"/>
            <p:cNvSpPr/>
            <p:nvPr/>
          </p:nvSpPr>
          <p:spPr>
            <a:xfrm flipH="false" flipV="false" rot="0">
              <a:off x="0" y="0"/>
              <a:ext cx="6864858" cy="2785999"/>
            </a:xfrm>
            <a:custGeom>
              <a:avLst/>
              <a:gdLst/>
              <a:ahLst/>
              <a:cxnLst/>
              <a:rect r="r" b="b" t="t" l="l"/>
              <a:pathLst>
                <a:path h="2785999" w="6864858">
                  <a:moveTo>
                    <a:pt x="0" y="0"/>
                  </a:moveTo>
                  <a:lnTo>
                    <a:pt x="6864858" y="0"/>
                  </a:lnTo>
                  <a:lnTo>
                    <a:pt x="6864858" y="2785999"/>
                  </a:lnTo>
                  <a:lnTo>
                    <a:pt x="0" y="2785999"/>
                  </a:lnTo>
                  <a:lnTo>
                    <a:pt x="0" y="0"/>
                  </a:lnTo>
                  <a:close/>
                </a:path>
              </a:pathLst>
            </a:custGeom>
            <a:blipFill>
              <a:blip r:embed="rId3">
                <a:alphaModFix amt="76000"/>
              </a:blip>
              <a:stretch>
                <a:fillRect l="0" t="-60" r="0" b="-59"/>
              </a:stretch>
            </a:blipFill>
          </p:spPr>
        </p:sp>
      </p:grpSp>
      <p:grpSp>
        <p:nvGrpSpPr>
          <p:cNvPr name="Group 6" id="6"/>
          <p:cNvGrpSpPr/>
          <p:nvPr/>
        </p:nvGrpSpPr>
        <p:grpSpPr>
          <a:xfrm rot="0">
            <a:off x="6388736" y="1866126"/>
            <a:ext cx="5329592" cy="2160705"/>
            <a:chOff x="0" y="0"/>
            <a:chExt cx="7106123" cy="2880940"/>
          </a:xfrm>
        </p:grpSpPr>
        <p:sp>
          <p:nvSpPr>
            <p:cNvPr name="Freeform 7" id="7"/>
            <p:cNvSpPr/>
            <p:nvPr/>
          </p:nvSpPr>
          <p:spPr>
            <a:xfrm flipH="false" flipV="false" rot="0">
              <a:off x="0" y="0"/>
              <a:ext cx="7106158" cy="2880995"/>
            </a:xfrm>
            <a:custGeom>
              <a:avLst/>
              <a:gdLst/>
              <a:ahLst/>
              <a:cxnLst/>
              <a:rect r="r" b="b" t="t" l="l"/>
              <a:pathLst>
                <a:path h="2880995" w="7106158">
                  <a:moveTo>
                    <a:pt x="0" y="0"/>
                  </a:moveTo>
                  <a:lnTo>
                    <a:pt x="7106158" y="0"/>
                  </a:lnTo>
                  <a:lnTo>
                    <a:pt x="7106158" y="2880995"/>
                  </a:lnTo>
                  <a:lnTo>
                    <a:pt x="0" y="2880995"/>
                  </a:lnTo>
                  <a:lnTo>
                    <a:pt x="0" y="0"/>
                  </a:lnTo>
                  <a:close/>
                </a:path>
              </a:pathLst>
            </a:custGeom>
            <a:blipFill>
              <a:blip r:embed="rId4">
                <a:alphaModFix amt="76000"/>
              </a:blip>
              <a:stretch>
                <a:fillRect l="0" t="-21" r="0" b="-19"/>
              </a:stretch>
            </a:blipFill>
          </p:spPr>
        </p:sp>
      </p:grpSp>
      <p:grpSp>
        <p:nvGrpSpPr>
          <p:cNvPr name="Group 8" id="8"/>
          <p:cNvGrpSpPr/>
          <p:nvPr/>
        </p:nvGrpSpPr>
        <p:grpSpPr>
          <a:xfrm rot="0">
            <a:off x="7160610" y="5794878"/>
            <a:ext cx="4881781" cy="920750"/>
            <a:chOff x="0" y="0"/>
            <a:chExt cx="6509041" cy="1227667"/>
          </a:xfrm>
        </p:grpSpPr>
        <p:sp>
          <p:nvSpPr>
            <p:cNvPr name="Freeform 9" id="9"/>
            <p:cNvSpPr/>
            <p:nvPr/>
          </p:nvSpPr>
          <p:spPr>
            <a:xfrm flipH="false" flipV="false" rot="0">
              <a:off x="0" y="0"/>
              <a:ext cx="6509041" cy="1227667"/>
            </a:xfrm>
            <a:custGeom>
              <a:avLst/>
              <a:gdLst/>
              <a:ahLst/>
              <a:cxnLst/>
              <a:rect r="r" b="b" t="t" l="l"/>
              <a:pathLst>
                <a:path h="1227667" w="6509041">
                  <a:moveTo>
                    <a:pt x="0" y="0"/>
                  </a:moveTo>
                  <a:lnTo>
                    <a:pt x="6509041" y="0"/>
                  </a:lnTo>
                  <a:lnTo>
                    <a:pt x="6509041" y="1227667"/>
                  </a:lnTo>
                  <a:lnTo>
                    <a:pt x="0" y="1227667"/>
                  </a:lnTo>
                  <a:close/>
                </a:path>
              </a:pathLst>
            </a:custGeom>
            <a:solidFill>
              <a:srgbClr val="000000">
                <a:alpha val="0"/>
              </a:srgbClr>
            </a:solidFill>
          </p:spPr>
        </p:sp>
        <p:sp>
          <p:nvSpPr>
            <p:cNvPr name="TextBox 10" id="10"/>
            <p:cNvSpPr txBox="true"/>
            <p:nvPr/>
          </p:nvSpPr>
          <p:spPr>
            <a:xfrm>
              <a:off x="0" y="-161925"/>
              <a:ext cx="6509041" cy="1389592"/>
            </a:xfrm>
            <a:prstGeom prst="rect">
              <a:avLst/>
            </a:prstGeom>
          </p:spPr>
          <p:txBody>
            <a:bodyPr anchor="t" rtlCol="false" tIns="0" lIns="0" bIns="0" rIns="0"/>
            <a:lstStyle/>
            <a:p>
              <a:pPr algn="ctr">
                <a:lnSpc>
                  <a:spcPts val="7000"/>
                </a:lnSpc>
              </a:pPr>
              <a:r>
                <a:rPr lang="en-US" sz="4999" spc="-309">
                  <a:solidFill>
                    <a:srgbClr val="000000"/>
                  </a:solidFill>
                  <a:latin typeface="Telegraf"/>
                  <a:ea typeface="Telegraf"/>
                  <a:cs typeface="Telegraf"/>
                  <a:sym typeface="Telegraf"/>
                </a:rPr>
                <a:t>Ayush Sankhyan</a:t>
              </a:r>
            </a:p>
          </p:txBody>
        </p:sp>
      </p:grpSp>
      <p:grpSp>
        <p:nvGrpSpPr>
          <p:cNvPr name="Group 11" id="11"/>
          <p:cNvGrpSpPr/>
          <p:nvPr/>
        </p:nvGrpSpPr>
        <p:grpSpPr>
          <a:xfrm rot="0">
            <a:off x="6768136" y="4146746"/>
            <a:ext cx="5933289" cy="2405454"/>
            <a:chOff x="0" y="0"/>
            <a:chExt cx="7911052" cy="3207272"/>
          </a:xfrm>
        </p:grpSpPr>
        <p:sp>
          <p:nvSpPr>
            <p:cNvPr name="Freeform 12" id="12"/>
            <p:cNvSpPr/>
            <p:nvPr/>
          </p:nvSpPr>
          <p:spPr>
            <a:xfrm flipH="false" flipV="false" rot="0">
              <a:off x="0" y="0"/>
              <a:ext cx="7911084" cy="3207258"/>
            </a:xfrm>
            <a:custGeom>
              <a:avLst/>
              <a:gdLst/>
              <a:ahLst/>
              <a:cxnLst/>
              <a:rect r="r" b="b" t="t" l="l"/>
              <a:pathLst>
                <a:path h="3207258" w="7911084">
                  <a:moveTo>
                    <a:pt x="0" y="0"/>
                  </a:moveTo>
                  <a:lnTo>
                    <a:pt x="7911084" y="0"/>
                  </a:lnTo>
                  <a:lnTo>
                    <a:pt x="7911084" y="3207258"/>
                  </a:lnTo>
                  <a:lnTo>
                    <a:pt x="0" y="3207258"/>
                  </a:lnTo>
                  <a:lnTo>
                    <a:pt x="0" y="0"/>
                  </a:lnTo>
                  <a:close/>
                </a:path>
              </a:pathLst>
            </a:custGeom>
            <a:blipFill>
              <a:blip r:embed="rId4">
                <a:alphaModFix amt="76000"/>
              </a:blip>
              <a:stretch>
                <a:fillRect l="0" t="-21" r="0" b="-21"/>
              </a:stretch>
            </a:blipFill>
          </p:spPr>
        </p:sp>
      </p:grpSp>
      <p:grpSp>
        <p:nvGrpSpPr>
          <p:cNvPr name="Group 13" id="13"/>
          <p:cNvGrpSpPr/>
          <p:nvPr/>
        </p:nvGrpSpPr>
        <p:grpSpPr>
          <a:xfrm rot="0">
            <a:off x="6569672" y="6255253"/>
            <a:ext cx="5148656" cy="2089496"/>
            <a:chOff x="0" y="0"/>
            <a:chExt cx="6864875" cy="2785995"/>
          </a:xfrm>
        </p:grpSpPr>
        <p:sp>
          <p:nvSpPr>
            <p:cNvPr name="Freeform 14" id="14"/>
            <p:cNvSpPr/>
            <p:nvPr/>
          </p:nvSpPr>
          <p:spPr>
            <a:xfrm flipH="false" flipV="false" rot="0">
              <a:off x="0" y="0"/>
              <a:ext cx="6864858" cy="2785999"/>
            </a:xfrm>
            <a:custGeom>
              <a:avLst/>
              <a:gdLst/>
              <a:ahLst/>
              <a:cxnLst/>
              <a:rect r="r" b="b" t="t" l="l"/>
              <a:pathLst>
                <a:path h="2785999" w="6864858">
                  <a:moveTo>
                    <a:pt x="0" y="0"/>
                  </a:moveTo>
                  <a:lnTo>
                    <a:pt x="6864858" y="0"/>
                  </a:lnTo>
                  <a:lnTo>
                    <a:pt x="6864858" y="2785999"/>
                  </a:lnTo>
                  <a:lnTo>
                    <a:pt x="0" y="2785999"/>
                  </a:lnTo>
                  <a:lnTo>
                    <a:pt x="0" y="0"/>
                  </a:lnTo>
                  <a:close/>
                </a:path>
              </a:pathLst>
            </a:custGeom>
            <a:blipFill>
              <a:blip r:embed="rId3">
                <a:alphaModFix amt="76000"/>
              </a:blip>
              <a:stretch>
                <a:fillRect l="0" t="-60" r="0" b="-59"/>
              </a:stretch>
            </a:blipFill>
          </p:spPr>
        </p:sp>
      </p:grpSp>
      <p:grpSp>
        <p:nvGrpSpPr>
          <p:cNvPr name="Group 15" id="15"/>
          <p:cNvGrpSpPr/>
          <p:nvPr/>
        </p:nvGrpSpPr>
        <p:grpSpPr>
          <a:xfrm rot="0">
            <a:off x="-3586581" y="817767"/>
            <a:ext cx="8229600" cy="8229600"/>
            <a:chOff x="0" y="0"/>
            <a:chExt cx="10972800" cy="10972800"/>
          </a:xfrm>
        </p:grpSpPr>
        <p:sp>
          <p:nvSpPr>
            <p:cNvPr name="Freeform 16" id="16"/>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5">
                <a:alphaModFix amt="53000"/>
              </a:blip>
              <a:stretch>
                <a:fillRect l="0" t="0" r="0" b="0"/>
              </a:stretch>
            </a:blipFill>
          </p:spPr>
        </p:sp>
      </p:grpSp>
      <p:sp>
        <p:nvSpPr>
          <p:cNvPr name="Freeform 17" id="17"/>
          <p:cNvSpPr/>
          <p:nvPr/>
        </p:nvSpPr>
        <p:spPr>
          <a:xfrm flipH="false" flipV="false" rot="0">
            <a:off x="292739" y="178666"/>
            <a:ext cx="1839300" cy="2160705"/>
          </a:xfrm>
          <a:custGeom>
            <a:avLst/>
            <a:gdLst/>
            <a:ahLst/>
            <a:cxnLst/>
            <a:rect r="r" b="b" t="t" l="l"/>
            <a:pathLst>
              <a:path h="2160705" w="1839300">
                <a:moveTo>
                  <a:pt x="0" y="0"/>
                </a:moveTo>
                <a:lnTo>
                  <a:pt x="1839300" y="0"/>
                </a:lnTo>
                <a:lnTo>
                  <a:pt x="1839300" y="2160705"/>
                </a:lnTo>
                <a:lnTo>
                  <a:pt x="0" y="2160705"/>
                </a:lnTo>
                <a:lnTo>
                  <a:pt x="0" y="0"/>
                </a:lnTo>
                <a:close/>
              </a:path>
            </a:pathLst>
          </a:custGeom>
          <a:blipFill>
            <a:blip r:embed="rId6">
              <a:extLst>
                <a:ext uri="{96DAC541-7B7A-43D3-8B79-37D633B846F1}">
                  <asvg:svgBlip xmlns:asvg="http://schemas.microsoft.com/office/drawing/2016/SVG/main" r:embed="rId7"/>
                </a:ext>
              </a:extLst>
            </a:blip>
            <a:stretch>
              <a:fillRect l="-198" t="0" r="-198" b="0"/>
            </a:stretch>
          </a:blipFill>
        </p:spPr>
      </p:sp>
      <p:grpSp>
        <p:nvGrpSpPr>
          <p:cNvPr name="Group 18" id="18"/>
          <p:cNvGrpSpPr/>
          <p:nvPr/>
        </p:nvGrpSpPr>
        <p:grpSpPr>
          <a:xfrm rot="-5400000">
            <a:off x="-922154" y="4644280"/>
            <a:ext cx="7392577" cy="998442"/>
            <a:chOff x="0" y="0"/>
            <a:chExt cx="9856769" cy="1331256"/>
          </a:xfrm>
        </p:grpSpPr>
        <p:sp>
          <p:nvSpPr>
            <p:cNvPr name="Freeform 19" id="19"/>
            <p:cNvSpPr/>
            <p:nvPr/>
          </p:nvSpPr>
          <p:spPr>
            <a:xfrm flipH="false" flipV="false" rot="0">
              <a:off x="0" y="0"/>
              <a:ext cx="9856770" cy="1331256"/>
            </a:xfrm>
            <a:custGeom>
              <a:avLst/>
              <a:gdLst/>
              <a:ahLst/>
              <a:cxnLst/>
              <a:rect r="r" b="b" t="t" l="l"/>
              <a:pathLst>
                <a:path h="1331256" w="9856770">
                  <a:moveTo>
                    <a:pt x="0" y="0"/>
                  </a:moveTo>
                  <a:lnTo>
                    <a:pt x="9856770" y="0"/>
                  </a:lnTo>
                  <a:lnTo>
                    <a:pt x="9856770" y="1331256"/>
                  </a:lnTo>
                  <a:lnTo>
                    <a:pt x="0" y="1331256"/>
                  </a:lnTo>
                  <a:close/>
                </a:path>
              </a:pathLst>
            </a:custGeom>
            <a:solidFill>
              <a:srgbClr val="000000">
                <a:alpha val="0"/>
              </a:srgbClr>
            </a:solidFill>
          </p:spPr>
        </p:sp>
        <p:sp>
          <p:nvSpPr>
            <p:cNvPr name="TextBox 20" id="20"/>
            <p:cNvSpPr txBox="true"/>
            <p:nvPr/>
          </p:nvSpPr>
          <p:spPr>
            <a:xfrm>
              <a:off x="0" y="142875"/>
              <a:ext cx="9856769" cy="1188381"/>
            </a:xfrm>
            <a:prstGeom prst="rect">
              <a:avLst/>
            </a:prstGeom>
          </p:spPr>
          <p:txBody>
            <a:bodyPr anchor="t" rtlCol="false" tIns="0" lIns="0" bIns="0" rIns="0"/>
            <a:lstStyle/>
            <a:p>
              <a:pPr algn="ctr">
                <a:lnSpc>
                  <a:spcPts val="7426"/>
                </a:lnSpc>
              </a:pPr>
              <a:r>
                <a:rPr lang="en-US" b="true" sz="7501" spc="-465">
                  <a:solidFill>
                    <a:srgbClr val="000000"/>
                  </a:solidFill>
                  <a:latin typeface="Cinzel Bold"/>
                  <a:ea typeface="Cinzel Bold"/>
                  <a:cs typeface="Cinzel Bold"/>
                  <a:sym typeface="Cinzel Bold"/>
                </a:rPr>
                <a:t>our team</a:t>
              </a:r>
            </a:p>
          </p:txBody>
        </p:sp>
      </p:grpSp>
      <p:grpSp>
        <p:nvGrpSpPr>
          <p:cNvPr name="Group 21" id="21"/>
          <p:cNvGrpSpPr/>
          <p:nvPr/>
        </p:nvGrpSpPr>
        <p:grpSpPr>
          <a:xfrm rot="0">
            <a:off x="7160610" y="4575678"/>
            <a:ext cx="5540815" cy="920750"/>
            <a:chOff x="0" y="0"/>
            <a:chExt cx="7387753" cy="1227667"/>
          </a:xfrm>
        </p:grpSpPr>
        <p:sp>
          <p:nvSpPr>
            <p:cNvPr name="Freeform 22" id="22"/>
            <p:cNvSpPr/>
            <p:nvPr/>
          </p:nvSpPr>
          <p:spPr>
            <a:xfrm flipH="false" flipV="false" rot="0">
              <a:off x="0" y="0"/>
              <a:ext cx="7387754" cy="1227667"/>
            </a:xfrm>
            <a:custGeom>
              <a:avLst/>
              <a:gdLst/>
              <a:ahLst/>
              <a:cxnLst/>
              <a:rect r="r" b="b" t="t" l="l"/>
              <a:pathLst>
                <a:path h="1227667" w="7387754">
                  <a:moveTo>
                    <a:pt x="0" y="0"/>
                  </a:moveTo>
                  <a:lnTo>
                    <a:pt x="7387754" y="0"/>
                  </a:lnTo>
                  <a:lnTo>
                    <a:pt x="7387754" y="1227667"/>
                  </a:lnTo>
                  <a:lnTo>
                    <a:pt x="0" y="1227667"/>
                  </a:lnTo>
                  <a:close/>
                </a:path>
              </a:pathLst>
            </a:custGeom>
            <a:solidFill>
              <a:srgbClr val="000000">
                <a:alpha val="0"/>
              </a:srgbClr>
            </a:solidFill>
          </p:spPr>
        </p:sp>
        <p:sp>
          <p:nvSpPr>
            <p:cNvPr name="TextBox 23" id="23"/>
            <p:cNvSpPr txBox="true"/>
            <p:nvPr/>
          </p:nvSpPr>
          <p:spPr>
            <a:xfrm>
              <a:off x="0" y="-161925"/>
              <a:ext cx="7387753" cy="1389592"/>
            </a:xfrm>
            <a:prstGeom prst="rect">
              <a:avLst/>
            </a:prstGeom>
          </p:spPr>
          <p:txBody>
            <a:bodyPr anchor="t" rtlCol="false" tIns="0" lIns="0" bIns="0" rIns="0"/>
            <a:lstStyle/>
            <a:p>
              <a:pPr algn="ctr">
                <a:lnSpc>
                  <a:spcPts val="7000"/>
                </a:lnSpc>
              </a:pPr>
              <a:r>
                <a:rPr lang="en-US" sz="4999" spc="-309">
                  <a:solidFill>
                    <a:srgbClr val="000000"/>
                  </a:solidFill>
                  <a:latin typeface="Telegraf"/>
                  <a:ea typeface="Telegraf"/>
                  <a:cs typeface="Telegraf"/>
                  <a:sym typeface="Telegraf"/>
                </a:rPr>
                <a:t>Chankit Choudhary</a:t>
              </a:r>
            </a:p>
          </p:txBody>
        </p:sp>
      </p:grpSp>
      <p:sp>
        <p:nvSpPr>
          <p:cNvPr name="Freeform 24" id="24"/>
          <p:cNvSpPr/>
          <p:nvPr/>
        </p:nvSpPr>
        <p:spPr>
          <a:xfrm flipH="false" flipV="false" rot="-10800000">
            <a:off x="16183948" y="7967015"/>
            <a:ext cx="1839300" cy="2160705"/>
          </a:xfrm>
          <a:custGeom>
            <a:avLst/>
            <a:gdLst/>
            <a:ahLst/>
            <a:cxnLst/>
            <a:rect r="r" b="b" t="t" l="l"/>
            <a:pathLst>
              <a:path h="2160705" w="1839300">
                <a:moveTo>
                  <a:pt x="0" y="0"/>
                </a:moveTo>
                <a:lnTo>
                  <a:pt x="1839300" y="0"/>
                </a:lnTo>
                <a:lnTo>
                  <a:pt x="1839300" y="2160705"/>
                </a:lnTo>
                <a:lnTo>
                  <a:pt x="0" y="2160705"/>
                </a:lnTo>
                <a:lnTo>
                  <a:pt x="0" y="0"/>
                </a:lnTo>
                <a:close/>
              </a:path>
            </a:pathLst>
          </a:custGeom>
          <a:blipFill>
            <a:blip r:embed="rId6">
              <a:extLst>
                <a:ext uri="{96DAC541-7B7A-43D3-8B79-37D633B846F1}">
                  <asvg:svgBlip xmlns:asvg="http://schemas.microsoft.com/office/drawing/2016/SVG/main" r:embed="rId7"/>
                </a:ext>
              </a:extLst>
            </a:blip>
            <a:stretch>
              <a:fillRect l="-198" t="0" r="-198" b="0"/>
            </a:stretch>
          </a:blipFill>
        </p:spPr>
      </p:sp>
      <p:grpSp>
        <p:nvGrpSpPr>
          <p:cNvPr name="Group 25" id="25"/>
          <p:cNvGrpSpPr/>
          <p:nvPr/>
        </p:nvGrpSpPr>
        <p:grpSpPr>
          <a:xfrm rot="0">
            <a:off x="10702204" y="-222294"/>
            <a:ext cx="10509294" cy="10509294"/>
            <a:chOff x="0" y="0"/>
            <a:chExt cx="14012392" cy="14012392"/>
          </a:xfrm>
        </p:grpSpPr>
        <p:sp>
          <p:nvSpPr>
            <p:cNvPr name="Freeform 26" id="26"/>
            <p:cNvSpPr/>
            <p:nvPr/>
          </p:nvSpPr>
          <p:spPr>
            <a:xfrm flipH="false" flipV="false" rot="0">
              <a:off x="0" y="0"/>
              <a:ext cx="14012418" cy="14012418"/>
            </a:xfrm>
            <a:custGeom>
              <a:avLst/>
              <a:gdLst/>
              <a:ahLst/>
              <a:cxnLst/>
              <a:rect r="r" b="b" t="t" l="l"/>
              <a:pathLst>
                <a:path h="14012418" w="14012418">
                  <a:moveTo>
                    <a:pt x="0" y="0"/>
                  </a:moveTo>
                  <a:lnTo>
                    <a:pt x="14012418" y="0"/>
                  </a:lnTo>
                  <a:lnTo>
                    <a:pt x="14012418" y="14012418"/>
                  </a:lnTo>
                  <a:lnTo>
                    <a:pt x="0" y="14012418"/>
                  </a:lnTo>
                  <a:lnTo>
                    <a:pt x="0" y="0"/>
                  </a:lnTo>
                  <a:close/>
                </a:path>
              </a:pathLst>
            </a:custGeom>
            <a:blipFill>
              <a:blip r:embed="rId5">
                <a:alphaModFix amt="24000"/>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474372" y="-518971"/>
            <a:ext cx="2686290" cy="2687409"/>
            <a:chOff x="0" y="0"/>
            <a:chExt cx="3581720" cy="3583212"/>
          </a:xfrm>
        </p:grpSpPr>
        <p:sp>
          <p:nvSpPr>
            <p:cNvPr name="Freeform 5" id="5"/>
            <p:cNvSpPr/>
            <p:nvPr/>
          </p:nvSpPr>
          <p:spPr>
            <a:xfrm flipH="false" flipV="false" rot="0">
              <a:off x="0" y="0"/>
              <a:ext cx="3581781" cy="3583178"/>
            </a:xfrm>
            <a:custGeom>
              <a:avLst/>
              <a:gdLst/>
              <a:ahLst/>
              <a:cxnLst/>
              <a:rect r="r" b="b" t="t" l="l"/>
              <a:pathLst>
                <a:path h="3583178" w="3581781">
                  <a:moveTo>
                    <a:pt x="0" y="0"/>
                  </a:moveTo>
                  <a:lnTo>
                    <a:pt x="3581781" y="0"/>
                  </a:lnTo>
                  <a:lnTo>
                    <a:pt x="3581781" y="3583178"/>
                  </a:lnTo>
                  <a:lnTo>
                    <a:pt x="0" y="3583178"/>
                  </a:lnTo>
                  <a:lnTo>
                    <a:pt x="0" y="0"/>
                  </a:lnTo>
                  <a:close/>
                </a:path>
              </a:pathLst>
            </a:custGeom>
            <a:blipFill>
              <a:blip r:embed="rId3">
                <a:alphaModFix amt="56999"/>
              </a:blip>
              <a:stretch>
                <a:fillRect l="-20" t="0" r="-19" b="0"/>
              </a:stretch>
            </a:blipFill>
          </p:spPr>
        </p:sp>
      </p:grpSp>
      <p:grpSp>
        <p:nvGrpSpPr>
          <p:cNvPr name="Group 6" id="6"/>
          <p:cNvGrpSpPr/>
          <p:nvPr/>
        </p:nvGrpSpPr>
        <p:grpSpPr>
          <a:xfrm rot="0">
            <a:off x="929802" y="808342"/>
            <a:ext cx="7392577" cy="1905042"/>
            <a:chOff x="0" y="0"/>
            <a:chExt cx="9856769" cy="2540056"/>
          </a:xfrm>
        </p:grpSpPr>
        <p:sp>
          <p:nvSpPr>
            <p:cNvPr name="Freeform 7" id="7"/>
            <p:cNvSpPr/>
            <p:nvPr/>
          </p:nvSpPr>
          <p:spPr>
            <a:xfrm flipH="false" flipV="false" rot="0">
              <a:off x="0" y="0"/>
              <a:ext cx="9856770" cy="2540056"/>
            </a:xfrm>
            <a:custGeom>
              <a:avLst/>
              <a:gdLst/>
              <a:ahLst/>
              <a:cxnLst/>
              <a:rect r="r" b="b" t="t" l="l"/>
              <a:pathLst>
                <a:path h="2540056" w="9856770">
                  <a:moveTo>
                    <a:pt x="0" y="0"/>
                  </a:moveTo>
                  <a:lnTo>
                    <a:pt x="9856770" y="0"/>
                  </a:lnTo>
                  <a:lnTo>
                    <a:pt x="9856770" y="2540056"/>
                  </a:lnTo>
                  <a:lnTo>
                    <a:pt x="0" y="2540056"/>
                  </a:lnTo>
                  <a:close/>
                </a:path>
              </a:pathLst>
            </a:custGeom>
            <a:solidFill>
              <a:srgbClr val="000000">
                <a:alpha val="0"/>
              </a:srgbClr>
            </a:solidFill>
          </p:spPr>
        </p:sp>
        <p:sp>
          <p:nvSpPr>
            <p:cNvPr name="TextBox 8" id="8"/>
            <p:cNvSpPr txBox="true"/>
            <p:nvPr/>
          </p:nvSpPr>
          <p:spPr>
            <a:xfrm>
              <a:off x="0" y="161925"/>
              <a:ext cx="9856769" cy="2378131"/>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project preview</a:t>
              </a:r>
            </a:p>
          </p:txBody>
        </p:sp>
      </p:grpSp>
      <p:sp>
        <p:nvSpPr>
          <p:cNvPr name="Freeform 9" id="9"/>
          <p:cNvSpPr/>
          <p:nvPr/>
        </p:nvSpPr>
        <p:spPr>
          <a:xfrm flipH="false" flipV="false" rot="0">
            <a:off x="158279" y="-44143"/>
            <a:ext cx="1543046" cy="1543046"/>
          </a:xfrm>
          <a:custGeom>
            <a:avLst/>
            <a:gdLst/>
            <a:ahLst/>
            <a:cxnLst/>
            <a:rect r="r" b="b" t="t" l="l"/>
            <a:pathLst>
              <a:path h="1543046" w="1543046">
                <a:moveTo>
                  <a:pt x="0" y="0"/>
                </a:moveTo>
                <a:lnTo>
                  <a:pt x="1543046" y="0"/>
                </a:lnTo>
                <a:lnTo>
                  <a:pt x="1543046" y="1543046"/>
                </a:lnTo>
                <a:lnTo>
                  <a:pt x="0" y="1543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651063" y="3574321"/>
            <a:ext cx="10985874" cy="5606415"/>
            <a:chOff x="0" y="0"/>
            <a:chExt cx="14647832" cy="7475220"/>
          </a:xfrm>
        </p:grpSpPr>
        <p:sp>
          <p:nvSpPr>
            <p:cNvPr name="Freeform 11" id="11"/>
            <p:cNvSpPr/>
            <p:nvPr/>
          </p:nvSpPr>
          <p:spPr>
            <a:xfrm flipH="false" flipV="false" rot="0">
              <a:off x="0" y="0"/>
              <a:ext cx="14647831" cy="7475220"/>
            </a:xfrm>
            <a:custGeom>
              <a:avLst/>
              <a:gdLst/>
              <a:ahLst/>
              <a:cxnLst/>
              <a:rect r="r" b="b" t="t" l="l"/>
              <a:pathLst>
                <a:path h="7475220" w="14647831">
                  <a:moveTo>
                    <a:pt x="0" y="0"/>
                  </a:moveTo>
                  <a:lnTo>
                    <a:pt x="14647831" y="0"/>
                  </a:lnTo>
                  <a:lnTo>
                    <a:pt x="14647831" y="7475220"/>
                  </a:lnTo>
                  <a:lnTo>
                    <a:pt x="0" y="7475220"/>
                  </a:lnTo>
                  <a:close/>
                </a:path>
              </a:pathLst>
            </a:custGeom>
            <a:solidFill>
              <a:srgbClr val="000000">
                <a:alpha val="0"/>
              </a:srgbClr>
            </a:solidFill>
          </p:spPr>
        </p:sp>
        <p:sp>
          <p:nvSpPr>
            <p:cNvPr name="TextBox 12" id="12"/>
            <p:cNvSpPr txBox="true"/>
            <p:nvPr/>
          </p:nvSpPr>
          <p:spPr>
            <a:xfrm>
              <a:off x="0" y="-123825"/>
              <a:ext cx="14647832" cy="7599045"/>
            </a:xfrm>
            <a:prstGeom prst="rect">
              <a:avLst/>
            </a:prstGeom>
          </p:spPr>
          <p:txBody>
            <a:bodyPr anchor="t" rtlCol="false" tIns="0" lIns="0" bIns="0" rIns="0"/>
            <a:lstStyle/>
            <a:p>
              <a:pPr algn="ctr">
                <a:lnSpc>
                  <a:spcPts val="4980"/>
                </a:lnSpc>
              </a:pPr>
              <a:r>
                <a:rPr lang="en-US" sz="3000" spc="-186">
                  <a:solidFill>
                    <a:srgbClr val="000000"/>
                  </a:solidFill>
                  <a:latin typeface="Garet"/>
                  <a:ea typeface="Garet"/>
                  <a:cs typeface="Garet"/>
                  <a:sym typeface="Garet"/>
                </a:rPr>
                <a:t>Multi-class Classification of Tomato Plant Leaf Diseases Using CNN, aims to develop an AI-driven solution for accurately identifying 10 different tomato plant leaf diseases using  CNN. Leveraging a Kaggle dataset containing labeled images, we preprocess the data using image augmentation and train a deep learning model with TensorFlow and Keras. The model is evaluated using key performance metrics like accuracy, precision, and recall, ensuring reliable disease detection.</a:t>
              </a:r>
            </a:p>
          </p:txBody>
        </p:sp>
      </p:grpSp>
      <p:sp>
        <p:nvSpPr>
          <p:cNvPr name="Freeform 13" id="13"/>
          <p:cNvSpPr/>
          <p:nvPr/>
        </p:nvSpPr>
        <p:spPr>
          <a:xfrm flipH="false" flipV="false" rot="0">
            <a:off x="1916619" y="1983208"/>
            <a:ext cx="4037844" cy="1460353"/>
          </a:xfrm>
          <a:custGeom>
            <a:avLst/>
            <a:gdLst/>
            <a:ahLst/>
            <a:cxnLst/>
            <a:rect r="r" b="b" t="t" l="l"/>
            <a:pathLst>
              <a:path h="1460353" w="4037844">
                <a:moveTo>
                  <a:pt x="0" y="0"/>
                </a:moveTo>
                <a:lnTo>
                  <a:pt x="4037844" y="0"/>
                </a:lnTo>
                <a:lnTo>
                  <a:pt x="4037844" y="1460352"/>
                </a:lnTo>
                <a:lnTo>
                  <a:pt x="0" y="1460352"/>
                </a:lnTo>
                <a:lnTo>
                  <a:pt x="0" y="0"/>
                </a:lnTo>
                <a:close/>
              </a:path>
            </a:pathLst>
          </a:custGeom>
          <a:blipFill>
            <a:blip r:embed="rId6">
              <a:extLst>
                <a:ext uri="{96DAC541-7B7A-43D3-8B79-37D633B846F1}">
                  <asvg:svgBlip xmlns:asvg="http://schemas.microsoft.com/office/drawing/2016/SVG/main" r:embed="rId7"/>
                </a:ext>
              </a:extLst>
            </a:blip>
            <a:stretch>
              <a:fillRect l="0" t="-213" r="0" b="-21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2635054" y="3312462"/>
            <a:ext cx="12368763" cy="5025390"/>
            <a:chOff x="0" y="0"/>
            <a:chExt cx="16491684" cy="6700520"/>
          </a:xfrm>
        </p:grpSpPr>
        <p:sp>
          <p:nvSpPr>
            <p:cNvPr name="Freeform 5" id="5"/>
            <p:cNvSpPr/>
            <p:nvPr/>
          </p:nvSpPr>
          <p:spPr>
            <a:xfrm flipH="false" flipV="false" rot="0">
              <a:off x="0" y="0"/>
              <a:ext cx="16491683" cy="6700520"/>
            </a:xfrm>
            <a:custGeom>
              <a:avLst/>
              <a:gdLst/>
              <a:ahLst/>
              <a:cxnLst/>
              <a:rect r="r" b="b" t="t" l="l"/>
              <a:pathLst>
                <a:path h="6700520" w="16491683">
                  <a:moveTo>
                    <a:pt x="0" y="0"/>
                  </a:moveTo>
                  <a:lnTo>
                    <a:pt x="16491683" y="0"/>
                  </a:lnTo>
                  <a:lnTo>
                    <a:pt x="16491683" y="6700520"/>
                  </a:lnTo>
                  <a:lnTo>
                    <a:pt x="0" y="6700520"/>
                  </a:lnTo>
                  <a:close/>
                </a:path>
              </a:pathLst>
            </a:custGeom>
            <a:solidFill>
              <a:srgbClr val="000000">
                <a:alpha val="0"/>
              </a:srgbClr>
            </a:solidFill>
          </p:spPr>
        </p:sp>
        <p:sp>
          <p:nvSpPr>
            <p:cNvPr name="TextBox 6" id="6"/>
            <p:cNvSpPr txBox="true"/>
            <p:nvPr/>
          </p:nvSpPr>
          <p:spPr>
            <a:xfrm>
              <a:off x="0" y="-123825"/>
              <a:ext cx="16491684" cy="6824345"/>
            </a:xfrm>
            <a:prstGeom prst="rect">
              <a:avLst/>
            </a:prstGeom>
          </p:spPr>
          <p:txBody>
            <a:bodyPr anchor="t" rtlCol="false" tIns="0" lIns="0" bIns="0" rIns="0"/>
            <a:lstStyle/>
            <a:p>
              <a:pPr algn="ctr">
                <a:lnSpc>
                  <a:spcPts val="4980"/>
                </a:lnSpc>
              </a:pPr>
              <a:r>
                <a:rPr lang="en-US" sz="3000" spc="-186">
                  <a:solidFill>
                    <a:srgbClr val="000000"/>
                  </a:solidFill>
                  <a:latin typeface="Garet"/>
                  <a:ea typeface="Garet"/>
                  <a:cs typeface="Garet"/>
                  <a:sym typeface="Garet"/>
                </a:rPr>
                <a:t>Tomato plants are one of the most widely cultivated crops globally, but they are highly vulnerable to various fungal, bacterial, and viral diseases. These diseases can significantly reduce crop yield and quality, leading to economic losses for farmers. Traditionally, disease identification relies on manual inspection by experts, which is time-consuming, subjective, and often inaccessible to small-scale farmers. With advancements in computer vision and deep learning, automated plant disease detection has emerged as a promising solution.</a:t>
              </a:r>
            </a:p>
          </p:txBody>
        </p:sp>
      </p:grpSp>
      <p:sp>
        <p:nvSpPr>
          <p:cNvPr name="Freeform 7" id="7"/>
          <p:cNvSpPr/>
          <p:nvPr/>
        </p:nvSpPr>
        <p:spPr>
          <a:xfrm flipH="false" flipV="false" rot="0">
            <a:off x="1562885" y="947470"/>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3">
              <a:extLst>
                <a:ext uri="{96DAC541-7B7A-43D3-8B79-37D633B846F1}">
                  <asvg:svgBlip xmlns:asvg="http://schemas.microsoft.com/office/drawing/2016/SVG/main" r:embed="rId4"/>
                </a:ext>
              </a:extLst>
            </a:blip>
            <a:stretch>
              <a:fillRect l="0" t="-172" r="0" b="-172"/>
            </a:stretch>
          </a:blipFill>
        </p:spPr>
      </p:sp>
      <p:grpSp>
        <p:nvGrpSpPr>
          <p:cNvPr name="Group 8" id="8"/>
          <p:cNvGrpSpPr/>
          <p:nvPr/>
        </p:nvGrpSpPr>
        <p:grpSpPr>
          <a:xfrm rot="0">
            <a:off x="5306592" y="1548076"/>
            <a:ext cx="7392577" cy="1474540"/>
            <a:chOff x="0" y="0"/>
            <a:chExt cx="9856769" cy="1966053"/>
          </a:xfrm>
        </p:grpSpPr>
        <p:sp>
          <p:nvSpPr>
            <p:cNvPr name="Freeform 9" id="9"/>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0" id="10"/>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background</a:t>
              </a:r>
            </a:p>
          </p:txBody>
        </p:sp>
      </p:grpSp>
      <p:sp>
        <p:nvSpPr>
          <p:cNvPr name="Freeform 11" id="11"/>
          <p:cNvSpPr/>
          <p:nvPr/>
        </p:nvSpPr>
        <p:spPr>
          <a:xfrm flipH="false" flipV="false" rot="-10800000">
            <a:off x="12213234" y="7365199"/>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3">
              <a:extLst>
                <a:ext uri="{96DAC541-7B7A-43D3-8B79-37D633B846F1}">
                  <asvg:svgBlip xmlns:asvg="http://schemas.microsoft.com/office/drawing/2016/SVG/main" r:embed="rId4"/>
                </a:ext>
              </a:extLst>
            </a:blip>
            <a:stretch>
              <a:fillRect l="0" t="-172" r="0" b="-17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1584467" y="1698767"/>
            <a:ext cx="7559533" cy="7559533"/>
            <a:chOff x="0" y="0"/>
            <a:chExt cx="10079377" cy="10079377"/>
          </a:xfrm>
        </p:grpSpPr>
        <p:sp>
          <p:nvSpPr>
            <p:cNvPr name="Freeform 5" id="5"/>
            <p:cNvSpPr/>
            <p:nvPr/>
          </p:nvSpPr>
          <p:spPr>
            <a:xfrm flipH="false" flipV="false" rot="0">
              <a:off x="0" y="0"/>
              <a:ext cx="10079355" cy="10079355"/>
            </a:xfrm>
            <a:custGeom>
              <a:avLst/>
              <a:gdLst/>
              <a:ahLst/>
              <a:cxnLst/>
              <a:rect r="r" b="b" t="t" l="l"/>
              <a:pathLst>
                <a:path h="10079355" w="10079355">
                  <a:moveTo>
                    <a:pt x="0" y="0"/>
                  </a:moveTo>
                  <a:lnTo>
                    <a:pt x="10079355" y="0"/>
                  </a:lnTo>
                  <a:lnTo>
                    <a:pt x="10079355" y="10079355"/>
                  </a:lnTo>
                  <a:lnTo>
                    <a:pt x="0" y="10079355"/>
                  </a:lnTo>
                  <a:lnTo>
                    <a:pt x="0" y="0"/>
                  </a:lnTo>
                  <a:close/>
                </a:path>
              </a:pathLst>
            </a:custGeom>
            <a:blipFill>
              <a:blip r:embed="rId3">
                <a:alphaModFix amt="36000"/>
              </a:blip>
              <a:stretch>
                <a:fillRect l="0" t="0" r="0" b="0"/>
              </a:stretch>
            </a:blipFill>
          </p:spPr>
        </p:sp>
      </p:grpSp>
      <p:sp>
        <p:nvSpPr>
          <p:cNvPr name="Freeform 6" id="6"/>
          <p:cNvSpPr/>
          <p:nvPr/>
        </p:nvSpPr>
        <p:spPr>
          <a:xfrm flipH="false" flipV="false" rot="0">
            <a:off x="1467385" y="3324592"/>
            <a:ext cx="7315200" cy="3788664"/>
          </a:xfrm>
          <a:custGeom>
            <a:avLst/>
            <a:gdLst/>
            <a:ahLst/>
            <a:cxnLst/>
            <a:rect r="r" b="b" t="t" l="l"/>
            <a:pathLst>
              <a:path h="3788664" w="7315200">
                <a:moveTo>
                  <a:pt x="0" y="0"/>
                </a:moveTo>
                <a:lnTo>
                  <a:pt x="7315200" y="0"/>
                </a:lnTo>
                <a:lnTo>
                  <a:pt x="7315200" y="3788664"/>
                </a:lnTo>
                <a:lnTo>
                  <a:pt x="0" y="3788664"/>
                </a:lnTo>
                <a:lnTo>
                  <a:pt x="0" y="0"/>
                </a:lnTo>
                <a:close/>
              </a:path>
            </a:pathLst>
          </a:custGeom>
          <a:blipFill>
            <a:blip r:embed="rId4">
              <a:extLst>
                <a:ext uri="{96DAC541-7B7A-43D3-8B79-37D633B846F1}">
                  <asvg:svgBlip xmlns:asvg="http://schemas.microsoft.com/office/drawing/2016/SVG/main" r:embed="rId5"/>
                </a:ext>
              </a:extLst>
            </a:blip>
            <a:stretch>
              <a:fillRect l="-99" t="0" r="-99" b="0"/>
            </a:stretch>
          </a:blipFill>
        </p:spPr>
      </p:sp>
      <p:grpSp>
        <p:nvGrpSpPr>
          <p:cNvPr name="Group 7" id="7"/>
          <p:cNvGrpSpPr/>
          <p:nvPr/>
        </p:nvGrpSpPr>
        <p:grpSpPr>
          <a:xfrm rot="0">
            <a:off x="2134440" y="4101145"/>
            <a:ext cx="6223657" cy="1539875"/>
            <a:chOff x="0" y="0"/>
            <a:chExt cx="8298209" cy="2053167"/>
          </a:xfrm>
        </p:grpSpPr>
        <p:sp>
          <p:nvSpPr>
            <p:cNvPr name="Freeform 8" id="8"/>
            <p:cNvSpPr/>
            <p:nvPr/>
          </p:nvSpPr>
          <p:spPr>
            <a:xfrm flipH="false" flipV="false" rot="0">
              <a:off x="0" y="0"/>
              <a:ext cx="8298209" cy="2053167"/>
            </a:xfrm>
            <a:custGeom>
              <a:avLst/>
              <a:gdLst/>
              <a:ahLst/>
              <a:cxnLst/>
              <a:rect r="r" b="b" t="t" l="l"/>
              <a:pathLst>
                <a:path h="2053167" w="8298209">
                  <a:moveTo>
                    <a:pt x="0" y="0"/>
                  </a:moveTo>
                  <a:lnTo>
                    <a:pt x="8298209" y="0"/>
                  </a:lnTo>
                  <a:lnTo>
                    <a:pt x="8298209" y="2053167"/>
                  </a:lnTo>
                  <a:lnTo>
                    <a:pt x="0" y="2053167"/>
                  </a:lnTo>
                  <a:close/>
                </a:path>
              </a:pathLst>
            </a:custGeom>
            <a:solidFill>
              <a:srgbClr val="000000">
                <a:alpha val="0"/>
              </a:srgbClr>
            </a:solidFill>
          </p:spPr>
        </p:sp>
        <p:sp>
          <p:nvSpPr>
            <p:cNvPr name="TextBox 9" id="9"/>
            <p:cNvSpPr txBox="true"/>
            <p:nvPr/>
          </p:nvSpPr>
          <p:spPr>
            <a:xfrm>
              <a:off x="0" y="-114300"/>
              <a:ext cx="8298209" cy="2167467"/>
            </a:xfrm>
            <a:prstGeom prst="rect">
              <a:avLst/>
            </a:prstGeom>
          </p:spPr>
          <p:txBody>
            <a:bodyPr anchor="t" rtlCol="false" tIns="0" lIns="0" bIns="0" rIns="0"/>
            <a:lstStyle/>
            <a:p>
              <a:pPr algn="ctr">
                <a:lnSpc>
                  <a:spcPts val="4149"/>
                </a:lnSpc>
              </a:pPr>
              <a:r>
                <a:rPr lang="en-US" sz="2499" spc="-154">
                  <a:solidFill>
                    <a:srgbClr val="000000"/>
                  </a:solidFill>
                  <a:latin typeface="Garet"/>
                  <a:ea typeface="Garet"/>
                  <a:cs typeface="Garet"/>
                  <a:sym typeface="Garet"/>
                </a:rPr>
                <a:t>Develop a CNN-based model to accurately classify 11 different tomato plant leaf diseases using image data.</a:t>
              </a:r>
            </a:p>
          </p:txBody>
        </p:sp>
      </p:grpSp>
      <p:grpSp>
        <p:nvGrpSpPr>
          <p:cNvPr name="Group 10" id="10"/>
          <p:cNvGrpSpPr/>
          <p:nvPr/>
        </p:nvGrpSpPr>
        <p:grpSpPr>
          <a:xfrm rot="0">
            <a:off x="5306592" y="1758842"/>
            <a:ext cx="7392577" cy="1474540"/>
            <a:chOff x="0" y="0"/>
            <a:chExt cx="9856769" cy="1966053"/>
          </a:xfrm>
        </p:grpSpPr>
        <p:sp>
          <p:nvSpPr>
            <p:cNvPr name="Freeform 11" id="11"/>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2" id="12"/>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objectives</a:t>
              </a:r>
            </a:p>
          </p:txBody>
        </p:sp>
      </p:grpSp>
      <p:sp>
        <p:nvSpPr>
          <p:cNvPr name="Freeform 13" id="13"/>
          <p:cNvSpPr/>
          <p:nvPr/>
        </p:nvSpPr>
        <p:spPr>
          <a:xfrm flipH="true" flipV="true" rot="0">
            <a:off x="9505415" y="3843811"/>
            <a:ext cx="7315200" cy="3788664"/>
          </a:xfrm>
          <a:custGeom>
            <a:avLst/>
            <a:gdLst/>
            <a:ahLst/>
            <a:cxnLst/>
            <a:rect r="r" b="b" t="t" l="l"/>
            <a:pathLst>
              <a:path h="3788664" w="7315200">
                <a:moveTo>
                  <a:pt x="7315200" y="3788664"/>
                </a:moveTo>
                <a:lnTo>
                  <a:pt x="0" y="3788664"/>
                </a:lnTo>
                <a:lnTo>
                  <a:pt x="0" y="0"/>
                </a:lnTo>
                <a:lnTo>
                  <a:pt x="7315200" y="0"/>
                </a:lnTo>
                <a:lnTo>
                  <a:pt x="7315200" y="3788664"/>
                </a:lnTo>
                <a:close/>
              </a:path>
            </a:pathLst>
          </a:custGeom>
          <a:blipFill>
            <a:blip r:embed="rId4">
              <a:extLst>
                <a:ext uri="{96DAC541-7B7A-43D3-8B79-37D633B846F1}">
                  <asvg:svgBlip xmlns:asvg="http://schemas.microsoft.com/office/drawing/2016/SVG/main" r:embed="rId5"/>
                </a:ext>
              </a:extLst>
            </a:blip>
            <a:stretch>
              <a:fillRect l="-99" t="0" r="-99" b="0"/>
            </a:stretch>
          </a:blipFill>
        </p:spPr>
      </p:sp>
      <p:grpSp>
        <p:nvGrpSpPr>
          <p:cNvPr name="Group 14" id="14"/>
          <p:cNvGrpSpPr/>
          <p:nvPr/>
        </p:nvGrpSpPr>
        <p:grpSpPr>
          <a:xfrm rot="0">
            <a:off x="8151617" y="1596917"/>
            <a:ext cx="7559533" cy="7559533"/>
            <a:chOff x="0" y="0"/>
            <a:chExt cx="10079377" cy="10079377"/>
          </a:xfrm>
        </p:grpSpPr>
        <p:sp>
          <p:nvSpPr>
            <p:cNvPr name="Freeform 15" id="15"/>
            <p:cNvSpPr/>
            <p:nvPr/>
          </p:nvSpPr>
          <p:spPr>
            <a:xfrm flipH="false" flipV="false" rot="0">
              <a:off x="0" y="0"/>
              <a:ext cx="10079355" cy="10079355"/>
            </a:xfrm>
            <a:custGeom>
              <a:avLst/>
              <a:gdLst/>
              <a:ahLst/>
              <a:cxnLst/>
              <a:rect r="r" b="b" t="t" l="l"/>
              <a:pathLst>
                <a:path h="10079355" w="10079355">
                  <a:moveTo>
                    <a:pt x="0" y="0"/>
                  </a:moveTo>
                  <a:lnTo>
                    <a:pt x="10079355" y="0"/>
                  </a:lnTo>
                  <a:lnTo>
                    <a:pt x="10079355" y="10079355"/>
                  </a:lnTo>
                  <a:lnTo>
                    <a:pt x="0" y="10079355"/>
                  </a:lnTo>
                  <a:lnTo>
                    <a:pt x="0" y="0"/>
                  </a:lnTo>
                  <a:close/>
                </a:path>
              </a:pathLst>
            </a:custGeom>
            <a:blipFill>
              <a:blip r:embed="rId3">
                <a:alphaModFix amt="36000"/>
              </a:blip>
              <a:stretch>
                <a:fillRect l="0" t="0" r="0" b="0"/>
              </a:stretch>
            </a:blipFill>
          </p:spPr>
        </p:sp>
      </p:grpSp>
      <p:grpSp>
        <p:nvGrpSpPr>
          <p:cNvPr name="Group 16" id="16"/>
          <p:cNvGrpSpPr/>
          <p:nvPr/>
        </p:nvGrpSpPr>
        <p:grpSpPr>
          <a:xfrm rot="0">
            <a:off x="9957885" y="4101145"/>
            <a:ext cx="6410261" cy="2587625"/>
            <a:chOff x="0" y="0"/>
            <a:chExt cx="8547015" cy="3450167"/>
          </a:xfrm>
        </p:grpSpPr>
        <p:sp>
          <p:nvSpPr>
            <p:cNvPr name="Freeform 17" id="17"/>
            <p:cNvSpPr/>
            <p:nvPr/>
          </p:nvSpPr>
          <p:spPr>
            <a:xfrm flipH="false" flipV="false" rot="0">
              <a:off x="0" y="0"/>
              <a:ext cx="8547015" cy="3450167"/>
            </a:xfrm>
            <a:custGeom>
              <a:avLst/>
              <a:gdLst/>
              <a:ahLst/>
              <a:cxnLst/>
              <a:rect r="r" b="b" t="t" l="l"/>
              <a:pathLst>
                <a:path h="3450167" w="8547015">
                  <a:moveTo>
                    <a:pt x="0" y="0"/>
                  </a:moveTo>
                  <a:lnTo>
                    <a:pt x="8547015" y="0"/>
                  </a:lnTo>
                  <a:lnTo>
                    <a:pt x="8547015" y="3450167"/>
                  </a:lnTo>
                  <a:lnTo>
                    <a:pt x="0" y="3450167"/>
                  </a:lnTo>
                  <a:close/>
                </a:path>
              </a:pathLst>
            </a:custGeom>
            <a:solidFill>
              <a:srgbClr val="000000">
                <a:alpha val="0"/>
              </a:srgbClr>
            </a:solidFill>
          </p:spPr>
        </p:sp>
        <p:sp>
          <p:nvSpPr>
            <p:cNvPr name="TextBox 18" id="18"/>
            <p:cNvSpPr txBox="true"/>
            <p:nvPr/>
          </p:nvSpPr>
          <p:spPr>
            <a:xfrm>
              <a:off x="0" y="-114300"/>
              <a:ext cx="8547015" cy="3564467"/>
            </a:xfrm>
            <a:prstGeom prst="rect">
              <a:avLst/>
            </a:prstGeom>
          </p:spPr>
          <p:txBody>
            <a:bodyPr anchor="t" rtlCol="false" tIns="0" lIns="0" bIns="0" rIns="0"/>
            <a:lstStyle/>
            <a:p>
              <a:pPr algn="ctr">
                <a:lnSpc>
                  <a:spcPts val="4149"/>
                </a:lnSpc>
              </a:pPr>
              <a:r>
                <a:rPr lang="en-US" sz="2499" spc="-154">
                  <a:solidFill>
                    <a:srgbClr val="000000"/>
                  </a:solidFill>
                  <a:latin typeface="Garet"/>
                  <a:ea typeface="Garet"/>
                  <a:cs typeface="Garet"/>
                  <a:sym typeface="Garet"/>
                </a:rPr>
                <a:t>Deploy the trained model as a mobile-friendly application using Google Cloud Functions, enabling real-time disease detection for farmers and agricultural professionals.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1584467" y="1698767"/>
            <a:ext cx="7559533" cy="7559533"/>
            <a:chOff x="0" y="0"/>
            <a:chExt cx="10079377" cy="10079377"/>
          </a:xfrm>
        </p:grpSpPr>
        <p:sp>
          <p:nvSpPr>
            <p:cNvPr name="Freeform 5" id="5"/>
            <p:cNvSpPr/>
            <p:nvPr/>
          </p:nvSpPr>
          <p:spPr>
            <a:xfrm flipH="false" flipV="false" rot="0">
              <a:off x="0" y="0"/>
              <a:ext cx="10079355" cy="10079355"/>
            </a:xfrm>
            <a:custGeom>
              <a:avLst/>
              <a:gdLst/>
              <a:ahLst/>
              <a:cxnLst/>
              <a:rect r="r" b="b" t="t" l="l"/>
              <a:pathLst>
                <a:path h="10079355" w="10079355">
                  <a:moveTo>
                    <a:pt x="0" y="0"/>
                  </a:moveTo>
                  <a:lnTo>
                    <a:pt x="10079355" y="0"/>
                  </a:lnTo>
                  <a:lnTo>
                    <a:pt x="10079355" y="10079355"/>
                  </a:lnTo>
                  <a:lnTo>
                    <a:pt x="0" y="10079355"/>
                  </a:lnTo>
                  <a:lnTo>
                    <a:pt x="0" y="0"/>
                  </a:lnTo>
                  <a:close/>
                </a:path>
              </a:pathLst>
            </a:custGeom>
            <a:blipFill>
              <a:blip r:embed="rId3">
                <a:alphaModFix amt="36000"/>
              </a:blip>
              <a:stretch>
                <a:fillRect l="0" t="0" r="0" b="0"/>
              </a:stretch>
            </a:blipFill>
          </p:spPr>
        </p:sp>
      </p:grpSp>
      <p:grpSp>
        <p:nvGrpSpPr>
          <p:cNvPr name="Group 6" id="6"/>
          <p:cNvGrpSpPr/>
          <p:nvPr/>
        </p:nvGrpSpPr>
        <p:grpSpPr>
          <a:xfrm rot="0">
            <a:off x="8782585" y="2168438"/>
            <a:ext cx="7559533" cy="7559533"/>
            <a:chOff x="0" y="0"/>
            <a:chExt cx="10079377" cy="10079377"/>
          </a:xfrm>
        </p:grpSpPr>
        <p:sp>
          <p:nvSpPr>
            <p:cNvPr name="Freeform 7" id="7"/>
            <p:cNvSpPr/>
            <p:nvPr/>
          </p:nvSpPr>
          <p:spPr>
            <a:xfrm flipH="false" flipV="false" rot="0">
              <a:off x="0" y="0"/>
              <a:ext cx="10079355" cy="10079355"/>
            </a:xfrm>
            <a:custGeom>
              <a:avLst/>
              <a:gdLst/>
              <a:ahLst/>
              <a:cxnLst/>
              <a:rect r="r" b="b" t="t" l="l"/>
              <a:pathLst>
                <a:path h="10079355" w="10079355">
                  <a:moveTo>
                    <a:pt x="0" y="0"/>
                  </a:moveTo>
                  <a:lnTo>
                    <a:pt x="10079355" y="0"/>
                  </a:lnTo>
                  <a:lnTo>
                    <a:pt x="10079355" y="10079355"/>
                  </a:lnTo>
                  <a:lnTo>
                    <a:pt x="0" y="10079355"/>
                  </a:lnTo>
                  <a:lnTo>
                    <a:pt x="0" y="0"/>
                  </a:lnTo>
                  <a:close/>
                </a:path>
              </a:pathLst>
            </a:custGeom>
            <a:blipFill>
              <a:blip r:embed="rId3">
                <a:alphaModFix amt="36000"/>
              </a:blip>
              <a:stretch>
                <a:fillRect l="0" t="0" r="0" b="0"/>
              </a:stretch>
            </a:blipFill>
          </p:spPr>
        </p:sp>
      </p:grpSp>
      <p:sp>
        <p:nvSpPr>
          <p:cNvPr name="Freeform 8" id="8"/>
          <p:cNvSpPr/>
          <p:nvPr/>
        </p:nvSpPr>
        <p:spPr>
          <a:xfrm flipH="false" flipV="false" rot="0">
            <a:off x="1143096" y="3572476"/>
            <a:ext cx="7639488" cy="3759265"/>
          </a:xfrm>
          <a:custGeom>
            <a:avLst/>
            <a:gdLst/>
            <a:ahLst/>
            <a:cxnLst/>
            <a:rect r="r" b="b" t="t" l="l"/>
            <a:pathLst>
              <a:path h="3759265" w="7639488">
                <a:moveTo>
                  <a:pt x="0" y="0"/>
                </a:moveTo>
                <a:lnTo>
                  <a:pt x="7639488" y="0"/>
                </a:lnTo>
                <a:lnTo>
                  <a:pt x="7639488" y="3759265"/>
                </a:lnTo>
                <a:lnTo>
                  <a:pt x="0" y="3759265"/>
                </a:lnTo>
                <a:lnTo>
                  <a:pt x="0" y="0"/>
                </a:lnTo>
                <a:close/>
              </a:path>
            </a:pathLst>
          </a:custGeom>
          <a:blipFill>
            <a:blip r:embed="rId4">
              <a:extLst>
                <a:ext uri="{96DAC541-7B7A-43D3-8B79-37D633B846F1}">
                  <asvg:svgBlip xmlns:asvg="http://schemas.microsoft.com/office/drawing/2016/SVG/main" r:embed="rId5"/>
                </a:ext>
              </a:extLst>
            </a:blip>
            <a:stretch>
              <a:fillRect l="-18" t="0" r="-18" b="0"/>
            </a:stretch>
          </a:blipFill>
        </p:spPr>
      </p:sp>
      <p:grpSp>
        <p:nvGrpSpPr>
          <p:cNvPr name="Group 9" id="9"/>
          <p:cNvGrpSpPr/>
          <p:nvPr/>
        </p:nvGrpSpPr>
        <p:grpSpPr>
          <a:xfrm rot="0">
            <a:off x="2134440" y="4101145"/>
            <a:ext cx="6223657" cy="2587625"/>
            <a:chOff x="0" y="0"/>
            <a:chExt cx="8298209" cy="3450167"/>
          </a:xfrm>
        </p:grpSpPr>
        <p:sp>
          <p:nvSpPr>
            <p:cNvPr name="Freeform 10" id="10"/>
            <p:cNvSpPr/>
            <p:nvPr/>
          </p:nvSpPr>
          <p:spPr>
            <a:xfrm flipH="false" flipV="false" rot="0">
              <a:off x="0" y="0"/>
              <a:ext cx="8298209" cy="3450167"/>
            </a:xfrm>
            <a:custGeom>
              <a:avLst/>
              <a:gdLst/>
              <a:ahLst/>
              <a:cxnLst/>
              <a:rect r="r" b="b" t="t" l="l"/>
              <a:pathLst>
                <a:path h="3450167" w="8298209">
                  <a:moveTo>
                    <a:pt x="0" y="0"/>
                  </a:moveTo>
                  <a:lnTo>
                    <a:pt x="8298209" y="0"/>
                  </a:lnTo>
                  <a:lnTo>
                    <a:pt x="8298209" y="3450167"/>
                  </a:lnTo>
                  <a:lnTo>
                    <a:pt x="0" y="3450167"/>
                  </a:lnTo>
                  <a:close/>
                </a:path>
              </a:pathLst>
            </a:custGeom>
            <a:solidFill>
              <a:srgbClr val="000000">
                <a:alpha val="0"/>
              </a:srgbClr>
            </a:solidFill>
          </p:spPr>
        </p:sp>
        <p:sp>
          <p:nvSpPr>
            <p:cNvPr name="TextBox 11" id="11"/>
            <p:cNvSpPr txBox="true"/>
            <p:nvPr/>
          </p:nvSpPr>
          <p:spPr>
            <a:xfrm>
              <a:off x="0" y="-114300"/>
              <a:ext cx="8298209" cy="3564467"/>
            </a:xfrm>
            <a:prstGeom prst="rect">
              <a:avLst/>
            </a:prstGeom>
          </p:spPr>
          <p:txBody>
            <a:bodyPr anchor="t" rtlCol="false" tIns="0" lIns="0" bIns="0" rIns="0"/>
            <a:lstStyle/>
            <a:p>
              <a:pPr algn="ctr">
                <a:lnSpc>
                  <a:spcPts val="4149"/>
                </a:lnSpc>
              </a:pPr>
              <a:r>
                <a:rPr lang="en-US" b="true" sz="2499" spc="-154">
                  <a:solidFill>
                    <a:srgbClr val="000000"/>
                  </a:solidFill>
                  <a:latin typeface="Garet Bold"/>
                  <a:ea typeface="Garet Bold"/>
                  <a:cs typeface="Garet Bold"/>
                  <a:sym typeface="Garet Bold"/>
                </a:rPr>
                <a:t>Data Preprocessing &amp; Augmentation</a:t>
              </a:r>
              <a:r>
                <a:rPr lang="en-US" sz="2499" spc="-154">
                  <a:solidFill>
                    <a:srgbClr val="000000"/>
                  </a:solidFill>
                  <a:latin typeface="Garet"/>
                  <a:ea typeface="Garet"/>
                  <a:cs typeface="Garet"/>
                  <a:sym typeface="Garet"/>
                </a:rPr>
                <a:t> – Collect and preprocess images from the Kaggle dataset by resizing, normalizing, and applying augmentation techniques to improve model generalization.</a:t>
              </a:r>
            </a:p>
          </p:txBody>
        </p:sp>
      </p:grpSp>
      <p:grpSp>
        <p:nvGrpSpPr>
          <p:cNvPr name="Group 12" id="12"/>
          <p:cNvGrpSpPr/>
          <p:nvPr/>
        </p:nvGrpSpPr>
        <p:grpSpPr>
          <a:xfrm rot="0">
            <a:off x="4908607" y="1758842"/>
            <a:ext cx="9193616" cy="1474540"/>
            <a:chOff x="0" y="0"/>
            <a:chExt cx="12258155" cy="1966053"/>
          </a:xfrm>
        </p:grpSpPr>
        <p:sp>
          <p:nvSpPr>
            <p:cNvPr name="Freeform 13" id="13"/>
            <p:cNvSpPr/>
            <p:nvPr/>
          </p:nvSpPr>
          <p:spPr>
            <a:xfrm flipH="false" flipV="false" rot="0">
              <a:off x="0" y="0"/>
              <a:ext cx="12258155" cy="1966053"/>
            </a:xfrm>
            <a:custGeom>
              <a:avLst/>
              <a:gdLst/>
              <a:ahLst/>
              <a:cxnLst/>
              <a:rect r="r" b="b" t="t" l="l"/>
              <a:pathLst>
                <a:path h="1966053" w="12258155">
                  <a:moveTo>
                    <a:pt x="0" y="0"/>
                  </a:moveTo>
                  <a:lnTo>
                    <a:pt x="12258155" y="0"/>
                  </a:lnTo>
                  <a:lnTo>
                    <a:pt x="12258155" y="1966053"/>
                  </a:lnTo>
                  <a:lnTo>
                    <a:pt x="0" y="1966053"/>
                  </a:lnTo>
                  <a:close/>
                </a:path>
              </a:pathLst>
            </a:custGeom>
            <a:solidFill>
              <a:srgbClr val="000000">
                <a:alpha val="0"/>
              </a:srgbClr>
            </a:solidFill>
          </p:spPr>
        </p:sp>
        <p:sp>
          <p:nvSpPr>
            <p:cNvPr name="TextBox 14" id="14"/>
            <p:cNvSpPr txBox="true"/>
            <p:nvPr/>
          </p:nvSpPr>
          <p:spPr>
            <a:xfrm>
              <a:off x="0" y="161925"/>
              <a:ext cx="12258155"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methodology</a:t>
              </a:r>
            </a:p>
          </p:txBody>
        </p:sp>
      </p:grpSp>
      <p:grpSp>
        <p:nvGrpSpPr>
          <p:cNvPr name="Group 15" id="15"/>
          <p:cNvGrpSpPr/>
          <p:nvPr/>
        </p:nvGrpSpPr>
        <p:grpSpPr>
          <a:xfrm rot="0">
            <a:off x="9957885" y="4101145"/>
            <a:ext cx="6410261" cy="2587625"/>
            <a:chOff x="0" y="0"/>
            <a:chExt cx="8547015" cy="3450167"/>
          </a:xfrm>
        </p:grpSpPr>
        <p:sp>
          <p:nvSpPr>
            <p:cNvPr name="Freeform 16" id="16"/>
            <p:cNvSpPr/>
            <p:nvPr/>
          </p:nvSpPr>
          <p:spPr>
            <a:xfrm flipH="false" flipV="false" rot="0">
              <a:off x="0" y="0"/>
              <a:ext cx="8547015" cy="3450167"/>
            </a:xfrm>
            <a:custGeom>
              <a:avLst/>
              <a:gdLst/>
              <a:ahLst/>
              <a:cxnLst/>
              <a:rect r="r" b="b" t="t" l="l"/>
              <a:pathLst>
                <a:path h="3450167" w="8547015">
                  <a:moveTo>
                    <a:pt x="0" y="0"/>
                  </a:moveTo>
                  <a:lnTo>
                    <a:pt x="8547015" y="0"/>
                  </a:lnTo>
                  <a:lnTo>
                    <a:pt x="8547015" y="3450167"/>
                  </a:lnTo>
                  <a:lnTo>
                    <a:pt x="0" y="3450167"/>
                  </a:lnTo>
                  <a:close/>
                </a:path>
              </a:pathLst>
            </a:custGeom>
            <a:solidFill>
              <a:srgbClr val="000000">
                <a:alpha val="0"/>
              </a:srgbClr>
            </a:solidFill>
          </p:spPr>
        </p:sp>
        <p:sp>
          <p:nvSpPr>
            <p:cNvPr name="TextBox 17" id="17"/>
            <p:cNvSpPr txBox="true"/>
            <p:nvPr/>
          </p:nvSpPr>
          <p:spPr>
            <a:xfrm>
              <a:off x="0" y="-114300"/>
              <a:ext cx="8547015" cy="3564467"/>
            </a:xfrm>
            <a:prstGeom prst="rect">
              <a:avLst/>
            </a:prstGeom>
          </p:spPr>
          <p:txBody>
            <a:bodyPr anchor="t" rtlCol="false" tIns="0" lIns="0" bIns="0" rIns="0"/>
            <a:lstStyle/>
            <a:p>
              <a:pPr algn="ctr">
                <a:lnSpc>
                  <a:spcPts val="4149"/>
                </a:lnSpc>
              </a:pPr>
              <a:r>
                <a:rPr lang="en-US" b="true" sz="2499" spc="-154">
                  <a:solidFill>
                    <a:srgbClr val="000000"/>
                  </a:solidFill>
                  <a:latin typeface="Garet Bold"/>
                  <a:ea typeface="Garet Bold"/>
                  <a:cs typeface="Garet Bold"/>
                  <a:sym typeface="Garet Bold"/>
                </a:rPr>
                <a:t>Model Development &amp; Deployment</a:t>
              </a:r>
              <a:r>
                <a:rPr lang="en-US" sz="2499" spc="-154">
                  <a:solidFill>
                    <a:srgbClr val="000000"/>
                  </a:solidFill>
                  <a:latin typeface="Garet"/>
                  <a:ea typeface="Garet"/>
                  <a:cs typeface="Garet"/>
                  <a:sym typeface="Garet"/>
                </a:rPr>
                <a:t> – Train a CNN model using TensorFlow &amp; Keras, evaluate its performance with key metrics, and deploy it using Google Cloud Functions, integrating it into a React Native mobile app .</a:t>
              </a:r>
            </a:p>
          </p:txBody>
        </p:sp>
      </p:grpSp>
      <p:sp>
        <p:nvSpPr>
          <p:cNvPr name="Freeform 18" id="18"/>
          <p:cNvSpPr/>
          <p:nvPr/>
        </p:nvSpPr>
        <p:spPr>
          <a:xfrm flipH="false" flipV="false" rot="0">
            <a:off x="9343271" y="3572476"/>
            <a:ext cx="7639488" cy="3759265"/>
          </a:xfrm>
          <a:custGeom>
            <a:avLst/>
            <a:gdLst/>
            <a:ahLst/>
            <a:cxnLst/>
            <a:rect r="r" b="b" t="t" l="l"/>
            <a:pathLst>
              <a:path h="3759265" w="7639488">
                <a:moveTo>
                  <a:pt x="0" y="0"/>
                </a:moveTo>
                <a:lnTo>
                  <a:pt x="7639488" y="0"/>
                </a:lnTo>
                <a:lnTo>
                  <a:pt x="7639488" y="3759265"/>
                </a:lnTo>
                <a:lnTo>
                  <a:pt x="0" y="3759265"/>
                </a:lnTo>
                <a:lnTo>
                  <a:pt x="0" y="0"/>
                </a:lnTo>
                <a:close/>
              </a:path>
            </a:pathLst>
          </a:custGeom>
          <a:blipFill>
            <a:blip r:embed="rId4">
              <a:extLst>
                <a:ext uri="{96DAC541-7B7A-43D3-8B79-37D633B846F1}">
                  <asvg:svgBlip xmlns:asvg="http://schemas.microsoft.com/office/drawing/2016/SVG/main" r:embed="rId5"/>
                </a:ext>
              </a:extLst>
            </a:blip>
            <a:stretch>
              <a:fillRect l="-18" t="0" r="-1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3711175" y="3717524"/>
            <a:ext cx="12155974" cy="6282690"/>
            <a:chOff x="0" y="0"/>
            <a:chExt cx="16207966" cy="8376920"/>
          </a:xfrm>
        </p:grpSpPr>
        <p:sp>
          <p:nvSpPr>
            <p:cNvPr name="Freeform 5" id="5"/>
            <p:cNvSpPr/>
            <p:nvPr/>
          </p:nvSpPr>
          <p:spPr>
            <a:xfrm flipH="false" flipV="false" rot="0">
              <a:off x="0" y="0"/>
              <a:ext cx="16207966" cy="8376920"/>
            </a:xfrm>
            <a:custGeom>
              <a:avLst/>
              <a:gdLst/>
              <a:ahLst/>
              <a:cxnLst/>
              <a:rect r="r" b="b" t="t" l="l"/>
              <a:pathLst>
                <a:path h="8376920" w="16207966">
                  <a:moveTo>
                    <a:pt x="0" y="0"/>
                  </a:moveTo>
                  <a:lnTo>
                    <a:pt x="16207966" y="0"/>
                  </a:lnTo>
                  <a:lnTo>
                    <a:pt x="16207966" y="8376920"/>
                  </a:lnTo>
                  <a:lnTo>
                    <a:pt x="0" y="8376920"/>
                  </a:lnTo>
                  <a:close/>
                </a:path>
              </a:pathLst>
            </a:custGeom>
            <a:solidFill>
              <a:srgbClr val="000000">
                <a:alpha val="0"/>
              </a:srgbClr>
            </a:solidFill>
          </p:spPr>
        </p:sp>
        <p:sp>
          <p:nvSpPr>
            <p:cNvPr name="TextBox 6" id="6"/>
            <p:cNvSpPr txBox="true"/>
            <p:nvPr/>
          </p:nvSpPr>
          <p:spPr>
            <a:xfrm>
              <a:off x="0" y="-123825"/>
              <a:ext cx="16207966" cy="8500745"/>
            </a:xfrm>
            <a:prstGeom prst="rect">
              <a:avLst/>
            </a:prstGeom>
          </p:spPr>
          <p:txBody>
            <a:bodyPr anchor="t" rtlCol="false" tIns="0" lIns="0" bIns="0" rIns="0"/>
            <a:lstStyle/>
            <a:p>
              <a:pPr algn="just">
                <a:lnSpc>
                  <a:spcPts val="4980"/>
                </a:lnSpc>
              </a:pPr>
              <a:r>
                <a:rPr lang="en-US" sz="3000" spc="-186">
                  <a:solidFill>
                    <a:srgbClr val="000000"/>
                  </a:solidFill>
                  <a:latin typeface="Garet"/>
                  <a:ea typeface="Garet"/>
                  <a:cs typeface="Garet"/>
                  <a:sym typeface="Garet"/>
                </a:rPr>
                <a:t>Key Components:</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Data Input: Kaggle image dataset (10 labeled disease classes)</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Preprocessing: Image resizing, normalization, augmentation (rotation, zoom, shift)</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Model Training: CNN built with TensorFlow and Keras</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Model Evaluation: Accuracy, Precision, Recall metrics</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Deployment: Model served via Google Cloud Functions</a:t>
              </a:r>
            </a:p>
            <a:p>
              <a:pPr algn="just" marL="647700" indent="-323850" lvl="1">
                <a:lnSpc>
                  <a:spcPts val="4980"/>
                </a:lnSpc>
                <a:buFont typeface="Arial"/>
                <a:buChar char="•"/>
              </a:pPr>
              <a:r>
                <a:rPr lang="en-US" sz="3000" spc="-186">
                  <a:solidFill>
                    <a:srgbClr val="000000"/>
                  </a:solidFill>
                  <a:latin typeface="Garet"/>
                  <a:ea typeface="Garet"/>
                  <a:cs typeface="Garet"/>
                  <a:sym typeface="Garet"/>
                </a:rPr>
                <a:t>User Interface: Mobile application built using React Native for real-time predictions</a:t>
              </a:r>
            </a:p>
            <a:p>
              <a:pPr algn="just">
                <a:lnSpc>
                  <a:spcPts val="4980"/>
                </a:lnSpc>
              </a:pPr>
            </a:p>
          </p:txBody>
        </p:sp>
      </p:grpSp>
      <p:sp>
        <p:nvSpPr>
          <p:cNvPr name="Freeform 7" id="7"/>
          <p:cNvSpPr/>
          <p:nvPr/>
        </p:nvSpPr>
        <p:spPr>
          <a:xfrm flipH="false" flipV="false" rot="0">
            <a:off x="194707" y="603543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809749" y="11103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532920" y="1073298"/>
            <a:ext cx="8939921" cy="2190281"/>
          </a:xfrm>
          <a:custGeom>
            <a:avLst/>
            <a:gdLst/>
            <a:ahLst/>
            <a:cxnLst/>
            <a:rect r="r" b="b" t="t" l="l"/>
            <a:pathLst>
              <a:path h="2190281" w="8939921">
                <a:moveTo>
                  <a:pt x="0" y="0"/>
                </a:moveTo>
                <a:lnTo>
                  <a:pt x="8939921" y="0"/>
                </a:lnTo>
                <a:lnTo>
                  <a:pt x="8939921" y="2190281"/>
                </a:lnTo>
                <a:lnTo>
                  <a:pt x="0" y="2190281"/>
                </a:lnTo>
                <a:lnTo>
                  <a:pt x="0" y="0"/>
                </a:lnTo>
                <a:close/>
              </a:path>
            </a:pathLst>
          </a:custGeom>
          <a:blipFill>
            <a:blip r:embed="rId5">
              <a:extLst>
                <a:ext uri="{96DAC541-7B7A-43D3-8B79-37D633B846F1}">
                  <asvg:svgBlip xmlns:asvg="http://schemas.microsoft.com/office/drawing/2016/SVG/main" r:embed="rId6"/>
                </a:ext>
              </a:extLst>
            </a:blip>
            <a:stretch>
              <a:fillRect l="-65" t="0" r="-65" b="0"/>
            </a:stretch>
          </a:blipFill>
        </p:spPr>
      </p:sp>
      <p:grpSp>
        <p:nvGrpSpPr>
          <p:cNvPr name="Group 10" id="10"/>
          <p:cNvGrpSpPr/>
          <p:nvPr/>
        </p:nvGrpSpPr>
        <p:grpSpPr>
          <a:xfrm rot="0">
            <a:off x="5306592" y="1758842"/>
            <a:ext cx="7392577" cy="1474540"/>
            <a:chOff x="0" y="0"/>
            <a:chExt cx="9856769" cy="1966053"/>
          </a:xfrm>
        </p:grpSpPr>
        <p:sp>
          <p:nvSpPr>
            <p:cNvPr name="Freeform 11" id="11"/>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2" id="12"/>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ARCHITECTURE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sp>
        <p:nvSpPr>
          <p:cNvPr name="Freeform 4" id="4"/>
          <p:cNvSpPr/>
          <p:nvPr/>
        </p:nvSpPr>
        <p:spPr>
          <a:xfrm flipH="false" flipV="false" rot="9896477">
            <a:off x="631019" y="3046677"/>
            <a:ext cx="6088506" cy="5662311"/>
          </a:xfrm>
          <a:custGeom>
            <a:avLst/>
            <a:gdLst/>
            <a:ahLst/>
            <a:cxnLst/>
            <a:rect r="r" b="b" t="t" l="l"/>
            <a:pathLst>
              <a:path h="5662311" w="6088506">
                <a:moveTo>
                  <a:pt x="0" y="0"/>
                </a:moveTo>
                <a:lnTo>
                  <a:pt x="6088506" y="0"/>
                </a:lnTo>
                <a:lnTo>
                  <a:pt x="6088506" y="5662311"/>
                </a:lnTo>
                <a:lnTo>
                  <a:pt x="0" y="5662311"/>
                </a:lnTo>
                <a:lnTo>
                  <a:pt x="0" y="0"/>
                </a:lnTo>
                <a:close/>
              </a:path>
            </a:pathLst>
          </a:custGeom>
          <a:blipFill>
            <a:blip r:embed="rId3">
              <a:extLst>
                <a:ext uri="{96DAC541-7B7A-43D3-8B79-37D633B846F1}">
                  <asvg:svgBlip xmlns:asvg="http://schemas.microsoft.com/office/drawing/2016/SVG/main" r:embed="rId4"/>
                </a:ext>
              </a:extLst>
            </a:blip>
            <a:stretch>
              <a:fillRect l="-16" t="0" r="-16" b="0"/>
            </a:stretch>
          </a:blipFill>
        </p:spPr>
      </p:sp>
      <p:grpSp>
        <p:nvGrpSpPr>
          <p:cNvPr name="Group 5" id="5"/>
          <p:cNvGrpSpPr/>
          <p:nvPr/>
        </p:nvGrpSpPr>
        <p:grpSpPr>
          <a:xfrm rot="0">
            <a:off x="1336204" y="4470814"/>
            <a:ext cx="4441782" cy="2587625"/>
            <a:chOff x="0" y="0"/>
            <a:chExt cx="5922376" cy="3450167"/>
          </a:xfrm>
        </p:grpSpPr>
        <p:sp>
          <p:nvSpPr>
            <p:cNvPr name="Freeform 6" id="6"/>
            <p:cNvSpPr/>
            <p:nvPr/>
          </p:nvSpPr>
          <p:spPr>
            <a:xfrm flipH="false" flipV="false" rot="0">
              <a:off x="0" y="0"/>
              <a:ext cx="5922376" cy="3450167"/>
            </a:xfrm>
            <a:custGeom>
              <a:avLst/>
              <a:gdLst/>
              <a:ahLst/>
              <a:cxnLst/>
              <a:rect r="r" b="b" t="t" l="l"/>
              <a:pathLst>
                <a:path h="3450167" w="5922376">
                  <a:moveTo>
                    <a:pt x="0" y="0"/>
                  </a:moveTo>
                  <a:lnTo>
                    <a:pt x="5922376" y="0"/>
                  </a:lnTo>
                  <a:lnTo>
                    <a:pt x="5922376" y="3450167"/>
                  </a:lnTo>
                  <a:lnTo>
                    <a:pt x="0" y="3450167"/>
                  </a:lnTo>
                  <a:close/>
                </a:path>
              </a:pathLst>
            </a:custGeom>
            <a:solidFill>
              <a:srgbClr val="000000">
                <a:alpha val="0"/>
              </a:srgbClr>
            </a:solidFill>
          </p:spPr>
        </p:sp>
        <p:sp>
          <p:nvSpPr>
            <p:cNvPr name="TextBox 7" id="7"/>
            <p:cNvSpPr txBox="true"/>
            <p:nvPr/>
          </p:nvSpPr>
          <p:spPr>
            <a:xfrm>
              <a:off x="0" y="-114300"/>
              <a:ext cx="5922376" cy="3564467"/>
            </a:xfrm>
            <a:prstGeom prst="rect">
              <a:avLst/>
            </a:prstGeom>
          </p:spPr>
          <p:txBody>
            <a:bodyPr anchor="t" rtlCol="false" tIns="0" lIns="0" bIns="0" rIns="0"/>
            <a:lstStyle/>
            <a:p>
              <a:pPr algn="ctr">
                <a:lnSpc>
                  <a:spcPts val="4149"/>
                </a:lnSpc>
              </a:pPr>
              <a:r>
                <a:rPr lang="en-US" sz="2499" spc="-154">
                  <a:solidFill>
                    <a:srgbClr val="000000"/>
                  </a:solidFill>
                  <a:latin typeface="Garet"/>
                  <a:ea typeface="Garet"/>
                  <a:cs typeface="Garet"/>
                  <a:sym typeface="Garet"/>
                </a:rPr>
                <a:t>Tomato diseases cost global agriculture over $5 billion annually, according to FAO estimates.</a:t>
              </a:r>
            </a:p>
            <a:p>
              <a:pPr algn="ctr">
                <a:lnSpc>
                  <a:spcPts val="4149"/>
                </a:lnSpc>
              </a:pPr>
            </a:p>
          </p:txBody>
        </p:sp>
      </p:grpSp>
      <p:sp>
        <p:nvSpPr>
          <p:cNvPr name="Freeform 8" id="8"/>
          <p:cNvSpPr/>
          <p:nvPr/>
        </p:nvSpPr>
        <p:spPr>
          <a:xfrm flipH="false" flipV="false" rot="9896477">
            <a:off x="6235213" y="2971919"/>
            <a:ext cx="6088506" cy="5662311"/>
          </a:xfrm>
          <a:custGeom>
            <a:avLst/>
            <a:gdLst/>
            <a:ahLst/>
            <a:cxnLst/>
            <a:rect r="r" b="b" t="t" l="l"/>
            <a:pathLst>
              <a:path h="5662311" w="6088506">
                <a:moveTo>
                  <a:pt x="0" y="0"/>
                </a:moveTo>
                <a:lnTo>
                  <a:pt x="6088506" y="0"/>
                </a:lnTo>
                <a:lnTo>
                  <a:pt x="6088506" y="5662311"/>
                </a:lnTo>
                <a:lnTo>
                  <a:pt x="0" y="5662311"/>
                </a:lnTo>
                <a:lnTo>
                  <a:pt x="0" y="0"/>
                </a:lnTo>
                <a:close/>
              </a:path>
            </a:pathLst>
          </a:custGeom>
          <a:blipFill>
            <a:blip r:embed="rId3">
              <a:extLst>
                <a:ext uri="{96DAC541-7B7A-43D3-8B79-37D633B846F1}">
                  <asvg:svgBlip xmlns:asvg="http://schemas.microsoft.com/office/drawing/2016/SVG/main" r:embed="rId4"/>
                </a:ext>
              </a:extLst>
            </a:blip>
            <a:stretch>
              <a:fillRect l="-16" t="0" r="-16" b="0"/>
            </a:stretch>
          </a:blipFill>
        </p:spPr>
      </p:sp>
      <p:grpSp>
        <p:nvGrpSpPr>
          <p:cNvPr name="Group 9" id="9"/>
          <p:cNvGrpSpPr/>
          <p:nvPr/>
        </p:nvGrpSpPr>
        <p:grpSpPr>
          <a:xfrm rot="0">
            <a:off x="6923109" y="4470814"/>
            <a:ext cx="4441782" cy="2063750"/>
            <a:chOff x="0" y="0"/>
            <a:chExt cx="5922376" cy="2751667"/>
          </a:xfrm>
        </p:grpSpPr>
        <p:sp>
          <p:nvSpPr>
            <p:cNvPr name="Freeform 10" id="10"/>
            <p:cNvSpPr/>
            <p:nvPr/>
          </p:nvSpPr>
          <p:spPr>
            <a:xfrm flipH="false" flipV="false" rot="0">
              <a:off x="0" y="0"/>
              <a:ext cx="5922376" cy="2751667"/>
            </a:xfrm>
            <a:custGeom>
              <a:avLst/>
              <a:gdLst/>
              <a:ahLst/>
              <a:cxnLst/>
              <a:rect r="r" b="b" t="t" l="l"/>
              <a:pathLst>
                <a:path h="2751667" w="5922376">
                  <a:moveTo>
                    <a:pt x="0" y="0"/>
                  </a:moveTo>
                  <a:lnTo>
                    <a:pt x="5922376" y="0"/>
                  </a:lnTo>
                  <a:lnTo>
                    <a:pt x="5922376" y="2751667"/>
                  </a:lnTo>
                  <a:lnTo>
                    <a:pt x="0" y="2751667"/>
                  </a:lnTo>
                  <a:close/>
                </a:path>
              </a:pathLst>
            </a:custGeom>
            <a:solidFill>
              <a:srgbClr val="000000">
                <a:alpha val="0"/>
              </a:srgbClr>
            </a:solidFill>
          </p:spPr>
        </p:sp>
        <p:sp>
          <p:nvSpPr>
            <p:cNvPr name="TextBox 11" id="11"/>
            <p:cNvSpPr txBox="true"/>
            <p:nvPr/>
          </p:nvSpPr>
          <p:spPr>
            <a:xfrm>
              <a:off x="0" y="-114300"/>
              <a:ext cx="5922376" cy="2865967"/>
            </a:xfrm>
            <a:prstGeom prst="rect">
              <a:avLst/>
            </a:prstGeom>
          </p:spPr>
          <p:txBody>
            <a:bodyPr anchor="t" rtlCol="false" tIns="0" lIns="0" bIns="0" rIns="0"/>
            <a:lstStyle/>
            <a:p>
              <a:pPr algn="ctr">
                <a:lnSpc>
                  <a:spcPts val="4149"/>
                </a:lnSpc>
              </a:pPr>
              <a:r>
                <a:rPr lang="en-US" sz="2499" spc="-154">
                  <a:solidFill>
                    <a:srgbClr val="000000"/>
                  </a:solidFill>
                  <a:latin typeface="Garet"/>
                  <a:ea typeface="Garet"/>
                  <a:cs typeface="Garet"/>
                  <a:sym typeface="Garet"/>
                </a:rPr>
                <a:t>Traditional methods are time-consuming, costly, and subjective.</a:t>
              </a:r>
            </a:p>
            <a:p>
              <a:pPr algn="ctr">
                <a:lnSpc>
                  <a:spcPts val="4149"/>
                </a:lnSpc>
              </a:pPr>
            </a:p>
          </p:txBody>
        </p:sp>
      </p:grpSp>
      <p:sp>
        <p:nvSpPr>
          <p:cNvPr name="Freeform 12" id="12"/>
          <p:cNvSpPr/>
          <p:nvPr/>
        </p:nvSpPr>
        <p:spPr>
          <a:xfrm flipH="false" flipV="false" rot="9896477">
            <a:off x="11849263" y="2971919"/>
            <a:ext cx="6088506" cy="5662311"/>
          </a:xfrm>
          <a:custGeom>
            <a:avLst/>
            <a:gdLst/>
            <a:ahLst/>
            <a:cxnLst/>
            <a:rect r="r" b="b" t="t" l="l"/>
            <a:pathLst>
              <a:path h="5662311" w="6088506">
                <a:moveTo>
                  <a:pt x="0" y="0"/>
                </a:moveTo>
                <a:lnTo>
                  <a:pt x="6088506" y="0"/>
                </a:lnTo>
                <a:lnTo>
                  <a:pt x="6088506" y="5662311"/>
                </a:lnTo>
                <a:lnTo>
                  <a:pt x="0" y="5662311"/>
                </a:lnTo>
                <a:lnTo>
                  <a:pt x="0" y="0"/>
                </a:lnTo>
                <a:close/>
              </a:path>
            </a:pathLst>
          </a:custGeom>
          <a:blipFill>
            <a:blip r:embed="rId3">
              <a:extLst>
                <a:ext uri="{96DAC541-7B7A-43D3-8B79-37D633B846F1}">
                  <asvg:svgBlip xmlns:asvg="http://schemas.microsoft.com/office/drawing/2016/SVG/main" r:embed="rId4"/>
                </a:ext>
              </a:extLst>
            </a:blip>
            <a:stretch>
              <a:fillRect l="-16" t="0" r="-16" b="0"/>
            </a:stretch>
          </a:blipFill>
        </p:spPr>
      </p:sp>
      <p:grpSp>
        <p:nvGrpSpPr>
          <p:cNvPr name="Group 13" id="13"/>
          <p:cNvGrpSpPr/>
          <p:nvPr/>
        </p:nvGrpSpPr>
        <p:grpSpPr>
          <a:xfrm rot="0">
            <a:off x="1704784" y="2822868"/>
            <a:ext cx="882128" cy="919975"/>
            <a:chOff x="0" y="0"/>
            <a:chExt cx="1176171" cy="1226633"/>
          </a:xfrm>
        </p:grpSpPr>
        <p:sp>
          <p:nvSpPr>
            <p:cNvPr name="Freeform 14" id="14"/>
            <p:cNvSpPr/>
            <p:nvPr/>
          </p:nvSpPr>
          <p:spPr>
            <a:xfrm flipH="false" flipV="false" rot="0">
              <a:off x="0" y="0"/>
              <a:ext cx="1174369" cy="1224788"/>
            </a:xfrm>
            <a:custGeom>
              <a:avLst/>
              <a:gdLst/>
              <a:ahLst/>
              <a:cxnLst/>
              <a:rect r="r" b="b" t="t" l="l"/>
              <a:pathLst>
                <a:path h="1224788" w="1174369">
                  <a:moveTo>
                    <a:pt x="587121" y="38100"/>
                  </a:moveTo>
                  <a:cubicBezTo>
                    <a:pt x="284734" y="38100"/>
                    <a:pt x="38100" y="294386"/>
                    <a:pt x="38100" y="612394"/>
                  </a:cubicBezTo>
                  <a:lnTo>
                    <a:pt x="19050" y="612394"/>
                  </a:lnTo>
                  <a:lnTo>
                    <a:pt x="38100" y="612394"/>
                  </a:lnTo>
                  <a:cubicBezTo>
                    <a:pt x="38100" y="930402"/>
                    <a:pt x="284734" y="1186688"/>
                    <a:pt x="587121" y="1186688"/>
                  </a:cubicBezTo>
                  <a:lnTo>
                    <a:pt x="587121" y="1205738"/>
                  </a:lnTo>
                  <a:lnTo>
                    <a:pt x="587121" y="1186688"/>
                  </a:lnTo>
                  <a:cubicBezTo>
                    <a:pt x="889635" y="1186688"/>
                    <a:pt x="1136142" y="930402"/>
                    <a:pt x="1136142" y="612394"/>
                  </a:cubicBezTo>
                  <a:lnTo>
                    <a:pt x="1155192" y="612394"/>
                  </a:lnTo>
                  <a:lnTo>
                    <a:pt x="1136142" y="612394"/>
                  </a:lnTo>
                  <a:cubicBezTo>
                    <a:pt x="1136269" y="294386"/>
                    <a:pt x="889635" y="38100"/>
                    <a:pt x="587121" y="38100"/>
                  </a:cubicBezTo>
                  <a:lnTo>
                    <a:pt x="587121" y="19050"/>
                  </a:lnTo>
                  <a:lnTo>
                    <a:pt x="587121" y="38100"/>
                  </a:lnTo>
                  <a:moveTo>
                    <a:pt x="587121" y="0"/>
                  </a:moveTo>
                  <a:cubicBezTo>
                    <a:pt x="912241" y="0"/>
                    <a:pt x="1174369" y="274955"/>
                    <a:pt x="1174369" y="612394"/>
                  </a:cubicBezTo>
                  <a:cubicBezTo>
                    <a:pt x="1174369" y="949833"/>
                    <a:pt x="912241" y="1224788"/>
                    <a:pt x="587121" y="1224788"/>
                  </a:cubicBezTo>
                  <a:cubicBezTo>
                    <a:pt x="262001" y="1224788"/>
                    <a:pt x="0" y="949833"/>
                    <a:pt x="0" y="612394"/>
                  </a:cubicBezTo>
                  <a:cubicBezTo>
                    <a:pt x="0" y="274955"/>
                    <a:pt x="262128" y="0"/>
                    <a:pt x="587121" y="0"/>
                  </a:cubicBezTo>
                  <a:close/>
                </a:path>
              </a:pathLst>
            </a:custGeom>
            <a:solidFill>
              <a:srgbClr val="000000"/>
            </a:solidFill>
          </p:spPr>
        </p:sp>
      </p:grpSp>
      <p:grpSp>
        <p:nvGrpSpPr>
          <p:cNvPr name="Group 15" id="15"/>
          <p:cNvGrpSpPr/>
          <p:nvPr/>
        </p:nvGrpSpPr>
        <p:grpSpPr>
          <a:xfrm rot="0">
            <a:off x="1799655" y="2861369"/>
            <a:ext cx="692387" cy="783056"/>
            <a:chOff x="0" y="0"/>
            <a:chExt cx="923183" cy="1044074"/>
          </a:xfrm>
        </p:grpSpPr>
        <p:sp>
          <p:nvSpPr>
            <p:cNvPr name="Freeform 16" id="16"/>
            <p:cNvSpPr/>
            <p:nvPr/>
          </p:nvSpPr>
          <p:spPr>
            <a:xfrm flipH="false" flipV="false" rot="0">
              <a:off x="0" y="0"/>
              <a:ext cx="923183" cy="1044074"/>
            </a:xfrm>
            <a:custGeom>
              <a:avLst/>
              <a:gdLst/>
              <a:ahLst/>
              <a:cxnLst/>
              <a:rect r="r" b="b" t="t" l="l"/>
              <a:pathLst>
                <a:path h="1044074" w="923183">
                  <a:moveTo>
                    <a:pt x="0" y="0"/>
                  </a:moveTo>
                  <a:lnTo>
                    <a:pt x="923183" y="0"/>
                  </a:lnTo>
                  <a:lnTo>
                    <a:pt x="923183" y="1044074"/>
                  </a:lnTo>
                  <a:lnTo>
                    <a:pt x="0" y="1044074"/>
                  </a:lnTo>
                  <a:close/>
                </a:path>
              </a:pathLst>
            </a:custGeom>
            <a:solidFill>
              <a:srgbClr val="000000">
                <a:alpha val="0"/>
              </a:srgbClr>
            </a:solidFill>
          </p:spPr>
        </p:sp>
        <p:sp>
          <p:nvSpPr>
            <p:cNvPr name="TextBox 17" id="17"/>
            <p:cNvSpPr txBox="true"/>
            <p:nvPr/>
          </p:nvSpPr>
          <p:spPr>
            <a:xfrm>
              <a:off x="0" y="-57150"/>
              <a:ext cx="923183" cy="1101224"/>
            </a:xfrm>
            <a:prstGeom prst="rect">
              <a:avLst/>
            </a:prstGeom>
          </p:spPr>
          <p:txBody>
            <a:bodyPr anchor="ctr" rtlCol="false" tIns="0" lIns="0" bIns="0" rIns="0"/>
            <a:lstStyle/>
            <a:p>
              <a:pPr algn="ctr">
                <a:lnSpc>
                  <a:spcPts val="4200"/>
                </a:lnSpc>
              </a:pPr>
              <a:r>
                <a:rPr lang="en-US" sz="3000" b="true">
                  <a:solidFill>
                    <a:srgbClr val="000000"/>
                  </a:solidFill>
                  <a:latin typeface="Cinzel Bold"/>
                  <a:ea typeface="Cinzel Bold"/>
                  <a:cs typeface="Cinzel Bold"/>
                  <a:sym typeface="Cinzel Bold"/>
                </a:rPr>
                <a:t>01</a:t>
              </a:r>
            </a:p>
          </p:txBody>
        </p:sp>
      </p:grpSp>
      <p:grpSp>
        <p:nvGrpSpPr>
          <p:cNvPr name="Group 18" id="18"/>
          <p:cNvGrpSpPr/>
          <p:nvPr/>
        </p:nvGrpSpPr>
        <p:grpSpPr>
          <a:xfrm rot="0">
            <a:off x="7335564" y="2822868"/>
            <a:ext cx="882128" cy="919975"/>
            <a:chOff x="0" y="0"/>
            <a:chExt cx="1176171" cy="1226633"/>
          </a:xfrm>
        </p:grpSpPr>
        <p:sp>
          <p:nvSpPr>
            <p:cNvPr name="Freeform 19" id="19"/>
            <p:cNvSpPr/>
            <p:nvPr/>
          </p:nvSpPr>
          <p:spPr>
            <a:xfrm flipH="false" flipV="false" rot="0">
              <a:off x="0" y="0"/>
              <a:ext cx="1174369" cy="1224788"/>
            </a:xfrm>
            <a:custGeom>
              <a:avLst/>
              <a:gdLst/>
              <a:ahLst/>
              <a:cxnLst/>
              <a:rect r="r" b="b" t="t" l="l"/>
              <a:pathLst>
                <a:path h="1224788" w="1174369">
                  <a:moveTo>
                    <a:pt x="587121" y="38100"/>
                  </a:moveTo>
                  <a:cubicBezTo>
                    <a:pt x="284734" y="38100"/>
                    <a:pt x="38100" y="294386"/>
                    <a:pt x="38100" y="612394"/>
                  </a:cubicBezTo>
                  <a:lnTo>
                    <a:pt x="19050" y="612394"/>
                  </a:lnTo>
                  <a:lnTo>
                    <a:pt x="38100" y="612394"/>
                  </a:lnTo>
                  <a:cubicBezTo>
                    <a:pt x="38100" y="930402"/>
                    <a:pt x="284734" y="1186688"/>
                    <a:pt x="587121" y="1186688"/>
                  </a:cubicBezTo>
                  <a:lnTo>
                    <a:pt x="587121" y="1205738"/>
                  </a:lnTo>
                  <a:lnTo>
                    <a:pt x="587121" y="1186688"/>
                  </a:lnTo>
                  <a:cubicBezTo>
                    <a:pt x="889635" y="1186688"/>
                    <a:pt x="1136142" y="930402"/>
                    <a:pt x="1136142" y="612394"/>
                  </a:cubicBezTo>
                  <a:lnTo>
                    <a:pt x="1155192" y="612394"/>
                  </a:lnTo>
                  <a:lnTo>
                    <a:pt x="1136142" y="612394"/>
                  </a:lnTo>
                  <a:cubicBezTo>
                    <a:pt x="1136269" y="294386"/>
                    <a:pt x="889635" y="38100"/>
                    <a:pt x="587121" y="38100"/>
                  </a:cubicBezTo>
                  <a:lnTo>
                    <a:pt x="587121" y="19050"/>
                  </a:lnTo>
                  <a:lnTo>
                    <a:pt x="587121" y="38100"/>
                  </a:lnTo>
                  <a:moveTo>
                    <a:pt x="587121" y="0"/>
                  </a:moveTo>
                  <a:cubicBezTo>
                    <a:pt x="912241" y="0"/>
                    <a:pt x="1174369" y="274955"/>
                    <a:pt x="1174369" y="612394"/>
                  </a:cubicBezTo>
                  <a:cubicBezTo>
                    <a:pt x="1174369" y="949833"/>
                    <a:pt x="912241" y="1224788"/>
                    <a:pt x="587121" y="1224788"/>
                  </a:cubicBezTo>
                  <a:cubicBezTo>
                    <a:pt x="262001" y="1224788"/>
                    <a:pt x="0" y="949833"/>
                    <a:pt x="0" y="612394"/>
                  </a:cubicBezTo>
                  <a:cubicBezTo>
                    <a:pt x="0" y="274955"/>
                    <a:pt x="262128" y="0"/>
                    <a:pt x="587121" y="0"/>
                  </a:cubicBezTo>
                  <a:close/>
                </a:path>
              </a:pathLst>
            </a:custGeom>
            <a:solidFill>
              <a:srgbClr val="000000"/>
            </a:solidFill>
          </p:spPr>
        </p:sp>
      </p:grpSp>
      <p:grpSp>
        <p:nvGrpSpPr>
          <p:cNvPr name="Group 20" id="20"/>
          <p:cNvGrpSpPr/>
          <p:nvPr/>
        </p:nvGrpSpPr>
        <p:grpSpPr>
          <a:xfrm rot="0">
            <a:off x="7430435" y="2861369"/>
            <a:ext cx="692387" cy="783056"/>
            <a:chOff x="0" y="0"/>
            <a:chExt cx="923183" cy="1044074"/>
          </a:xfrm>
        </p:grpSpPr>
        <p:sp>
          <p:nvSpPr>
            <p:cNvPr name="Freeform 21" id="21"/>
            <p:cNvSpPr/>
            <p:nvPr/>
          </p:nvSpPr>
          <p:spPr>
            <a:xfrm flipH="false" flipV="false" rot="0">
              <a:off x="0" y="0"/>
              <a:ext cx="923183" cy="1044074"/>
            </a:xfrm>
            <a:custGeom>
              <a:avLst/>
              <a:gdLst/>
              <a:ahLst/>
              <a:cxnLst/>
              <a:rect r="r" b="b" t="t" l="l"/>
              <a:pathLst>
                <a:path h="1044074" w="923183">
                  <a:moveTo>
                    <a:pt x="0" y="0"/>
                  </a:moveTo>
                  <a:lnTo>
                    <a:pt x="923183" y="0"/>
                  </a:lnTo>
                  <a:lnTo>
                    <a:pt x="923183" y="1044074"/>
                  </a:lnTo>
                  <a:lnTo>
                    <a:pt x="0" y="1044074"/>
                  </a:lnTo>
                  <a:close/>
                </a:path>
              </a:pathLst>
            </a:custGeom>
            <a:solidFill>
              <a:srgbClr val="000000">
                <a:alpha val="0"/>
              </a:srgbClr>
            </a:solidFill>
          </p:spPr>
        </p:sp>
        <p:sp>
          <p:nvSpPr>
            <p:cNvPr name="TextBox 22" id="22"/>
            <p:cNvSpPr txBox="true"/>
            <p:nvPr/>
          </p:nvSpPr>
          <p:spPr>
            <a:xfrm>
              <a:off x="0" y="-57150"/>
              <a:ext cx="923183" cy="1101224"/>
            </a:xfrm>
            <a:prstGeom prst="rect">
              <a:avLst/>
            </a:prstGeom>
          </p:spPr>
          <p:txBody>
            <a:bodyPr anchor="ctr" rtlCol="false" tIns="0" lIns="0" bIns="0" rIns="0"/>
            <a:lstStyle/>
            <a:p>
              <a:pPr algn="ctr">
                <a:lnSpc>
                  <a:spcPts val="4200"/>
                </a:lnSpc>
              </a:pPr>
              <a:r>
                <a:rPr lang="en-US" sz="3000" b="true">
                  <a:solidFill>
                    <a:srgbClr val="000000"/>
                  </a:solidFill>
                  <a:latin typeface="Cinzel Bold"/>
                  <a:ea typeface="Cinzel Bold"/>
                  <a:cs typeface="Cinzel Bold"/>
                  <a:sym typeface="Cinzel Bold"/>
                </a:rPr>
                <a:t>02</a:t>
              </a:r>
            </a:p>
          </p:txBody>
        </p:sp>
      </p:grpSp>
      <p:grpSp>
        <p:nvGrpSpPr>
          <p:cNvPr name="Group 23" id="23"/>
          <p:cNvGrpSpPr/>
          <p:nvPr/>
        </p:nvGrpSpPr>
        <p:grpSpPr>
          <a:xfrm rot="0">
            <a:off x="12939758" y="2822868"/>
            <a:ext cx="882128" cy="919975"/>
            <a:chOff x="0" y="0"/>
            <a:chExt cx="1176171" cy="1226633"/>
          </a:xfrm>
        </p:grpSpPr>
        <p:sp>
          <p:nvSpPr>
            <p:cNvPr name="Freeform 24" id="24"/>
            <p:cNvSpPr/>
            <p:nvPr/>
          </p:nvSpPr>
          <p:spPr>
            <a:xfrm flipH="false" flipV="false" rot="0">
              <a:off x="0" y="0"/>
              <a:ext cx="1174369" cy="1224788"/>
            </a:xfrm>
            <a:custGeom>
              <a:avLst/>
              <a:gdLst/>
              <a:ahLst/>
              <a:cxnLst/>
              <a:rect r="r" b="b" t="t" l="l"/>
              <a:pathLst>
                <a:path h="1224788" w="1174369">
                  <a:moveTo>
                    <a:pt x="587121" y="38100"/>
                  </a:moveTo>
                  <a:cubicBezTo>
                    <a:pt x="284734" y="38100"/>
                    <a:pt x="38100" y="294386"/>
                    <a:pt x="38100" y="612394"/>
                  </a:cubicBezTo>
                  <a:lnTo>
                    <a:pt x="19050" y="612394"/>
                  </a:lnTo>
                  <a:lnTo>
                    <a:pt x="38100" y="612394"/>
                  </a:lnTo>
                  <a:cubicBezTo>
                    <a:pt x="38100" y="930402"/>
                    <a:pt x="284734" y="1186688"/>
                    <a:pt x="587121" y="1186688"/>
                  </a:cubicBezTo>
                  <a:lnTo>
                    <a:pt x="587121" y="1205738"/>
                  </a:lnTo>
                  <a:lnTo>
                    <a:pt x="587121" y="1186688"/>
                  </a:lnTo>
                  <a:cubicBezTo>
                    <a:pt x="889635" y="1186688"/>
                    <a:pt x="1136142" y="930402"/>
                    <a:pt x="1136142" y="612394"/>
                  </a:cubicBezTo>
                  <a:lnTo>
                    <a:pt x="1155192" y="612394"/>
                  </a:lnTo>
                  <a:lnTo>
                    <a:pt x="1136142" y="612394"/>
                  </a:lnTo>
                  <a:cubicBezTo>
                    <a:pt x="1136269" y="294386"/>
                    <a:pt x="889635" y="38100"/>
                    <a:pt x="587121" y="38100"/>
                  </a:cubicBezTo>
                  <a:lnTo>
                    <a:pt x="587121" y="19050"/>
                  </a:lnTo>
                  <a:lnTo>
                    <a:pt x="587121" y="38100"/>
                  </a:lnTo>
                  <a:moveTo>
                    <a:pt x="587121" y="0"/>
                  </a:moveTo>
                  <a:cubicBezTo>
                    <a:pt x="912241" y="0"/>
                    <a:pt x="1174369" y="274955"/>
                    <a:pt x="1174369" y="612394"/>
                  </a:cubicBezTo>
                  <a:cubicBezTo>
                    <a:pt x="1174369" y="949833"/>
                    <a:pt x="912241" y="1224788"/>
                    <a:pt x="587121" y="1224788"/>
                  </a:cubicBezTo>
                  <a:cubicBezTo>
                    <a:pt x="262001" y="1224788"/>
                    <a:pt x="0" y="949833"/>
                    <a:pt x="0" y="612394"/>
                  </a:cubicBezTo>
                  <a:cubicBezTo>
                    <a:pt x="0" y="274955"/>
                    <a:pt x="262128" y="0"/>
                    <a:pt x="587121" y="0"/>
                  </a:cubicBezTo>
                  <a:close/>
                </a:path>
              </a:pathLst>
            </a:custGeom>
            <a:solidFill>
              <a:srgbClr val="000000"/>
            </a:solidFill>
          </p:spPr>
        </p:sp>
      </p:grpSp>
      <p:grpSp>
        <p:nvGrpSpPr>
          <p:cNvPr name="Group 25" id="25"/>
          <p:cNvGrpSpPr/>
          <p:nvPr/>
        </p:nvGrpSpPr>
        <p:grpSpPr>
          <a:xfrm rot="0">
            <a:off x="13034629" y="2861369"/>
            <a:ext cx="692387" cy="783056"/>
            <a:chOff x="0" y="0"/>
            <a:chExt cx="923183" cy="1044074"/>
          </a:xfrm>
        </p:grpSpPr>
        <p:sp>
          <p:nvSpPr>
            <p:cNvPr name="Freeform 26" id="26"/>
            <p:cNvSpPr/>
            <p:nvPr/>
          </p:nvSpPr>
          <p:spPr>
            <a:xfrm flipH="false" flipV="false" rot="0">
              <a:off x="0" y="0"/>
              <a:ext cx="923183" cy="1044074"/>
            </a:xfrm>
            <a:custGeom>
              <a:avLst/>
              <a:gdLst/>
              <a:ahLst/>
              <a:cxnLst/>
              <a:rect r="r" b="b" t="t" l="l"/>
              <a:pathLst>
                <a:path h="1044074" w="923183">
                  <a:moveTo>
                    <a:pt x="0" y="0"/>
                  </a:moveTo>
                  <a:lnTo>
                    <a:pt x="923183" y="0"/>
                  </a:lnTo>
                  <a:lnTo>
                    <a:pt x="923183" y="1044074"/>
                  </a:lnTo>
                  <a:lnTo>
                    <a:pt x="0" y="1044074"/>
                  </a:lnTo>
                  <a:close/>
                </a:path>
              </a:pathLst>
            </a:custGeom>
            <a:solidFill>
              <a:srgbClr val="000000">
                <a:alpha val="0"/>
              </a:srgbClr>
            </a:solidFill>
          </p:spPr>
        </p:sp>
        <p:sp>
          <p:nvSpPr>
            <p:cNvPr name="TextBox 27" id="27"/>
            <p:cNvSpPr txBox="true"/>
            <p:nvPr/>
          </p:nvSpPr>
          <p:spPr>
            <a:xfrm>
              <a:off x="0" y="-57150"/>
              <a:ext cx="923183" cy="1101224"/>
            </a:xfrm>
            <a:prstGeom prst="rect">
              <a:avLst/>
            </a:prstGeom>
          </p:spPr>
          <p:txBody>
            <a:bodyPr anchor="ctr" rtlCol="false" tIns="0" lIns="0" bIns="0" rIns="0"/>
            <a:lstStyle/>
            <a:p>
              <a:pPr algn="ctr">
                <a:lnSpc>
                  <a:spcPts val="4200"/>
                </a:lnSpc>
              </a:pPr>
              <a:r>
                <a:rPr lang="en-US" sz="3000" b="true">
                  <a:solidFill>
                    <a:srgbClr val="000000"/>
                  </a:solidFill>
                  <a:latin typeface="Cinzel Bold"/>
                  <a:ea typeface="Cinzel Bold"/>
                  <a:cs typeface="Cinzel Bold"/>
                  <a:sym typeface="Cinzel Bold"/>
                </a:rPr>
                <a:t>03</a:t>
              </a:r>
            </a:p>
          </p:txBody>
        </p:sp>
      </p:grpSp>
      <p:sp>
        <p:nvSpPr>
          <p:cNvPr name="Freeform 28" id="28"/>
          <p:cNvSpPr/>
          <p:nvPr/>
        </p:nvSpPr>
        <p:spPr>
          <a:xfrm flipH="false" flipV="false" rot="0">
            <a:off x="-966784" y="-100255"/>
            <a:ext cx="4523879" cy="3243998"/>
          </a:xfrm>
          <a:custGeom>
            <a:avLst/>
            <a:gdLst/>
            <a:ahLst/>
            <a:cxnLst/>
            <a:rect r="r" b="b" t="t" l="l"/>
            <a:pathLst>
              <a:path h="3243998" w="4523879">
                <a:moveTo>
                  <a:pt x="0" y="0"/>
                </a:moveTo>
                <a:lnTo>
                  <a:pt x="4523879" y="0"/>
                </a:lnTo>
                <a:lnTo>
                  <a:pt x="4523879" y="3243998"/>
                </a:lnTo>
                <a:lnTo>
                  <a:pt x="0" y="3243998"/>
                </a:lnTo>
                <a:lnTo>
                  <a:pt x="0" y="0"/>
                </a:lnTo>
                <a:close/>
              </a:path>
            </a:pathLst>
          </a:custGeom>
          <a:blipFill>
            <a:blip r:embed="rId5">
              <a:extLst>
                <a:ext uri="{96DAC541-7B7A-43D3-8B79-37D633B846F1}">
                  <asvg:svgBlip xmlns:asvg="http://schemas.microsoft.com/office/drawing/2016/SVG/main" r:embed="rId6"/>
                </a:ext>
              </a:extLst>
            </a:blip>
            <a:stretch>
              <a:fillRect l="0" t="-203" r="0" b="-203"/>
            </a:stretch>
          </a:blipFill>
        </p:spPr>
      </p:sp>
      <p:grpSp>
        <p:nvGrpSpPr>
          <p:cNvPr name="Group 29" id="29"/>
          <p:cNvGrpSpPr/>
          <p:nvPr/>
        </p:nvGrpSpPr>
        <p:grpSpPr>
          <a:xfrm rot="0">
            <a:off x="4908607" y="996240"/>
            <a:ext cx="9193616" cy="1474540"/>
            <a:chOff x="0" y="0"/>
            <a:chExt cx="12258155" cy="1966053"/>
          </a:xfrm>
        </p:grpSpPr>
        <p:sp>
          <p:nvSpPr>
            <p:cNvPr name="Freeform 30" id="30"/>
            <p:cNvSpPr/>
            <p:nvPr/>
          </p:nvSpPr>
          <p:spPr>
            <a:xfrm flipH="false" flipV="false" rot="0">
              <a:off x="0" y="0"/>
              <a:ext cx="12258155" cy="1966053"/>
            </a:xfrm>
            <a:custGeom>
              <a:avLst/>
              <a:gdLst/>
              <a:ahLst/>
              <a:cxnLst/>
              <a:rect r="r" b="b" t="t" l="l"/>
              <a:pathLst>
                <a:path h="1966053" w="12258155">
                  <a:moveTo>
                    <a:pt x="0" y="0"/>
                  </a:moveTo>
                  <a:lnTo>
                    <a:pt x="12258155" y="0"/>
                  </a:lnTo>
                  <a:lnTo>
                    <a:pt x="12258155" y="1966053"/>
                  </a:lnTo>
                  <a:lnTo>
                    <a:pt x="0" y="1966053"/>
                  </a:lnTo>
                  <a:close/>
                </a:path>
              </a:pathLst>
            </a:custGeom>
            <a:solidFill>
              <a:srgbClr val="000000">
                <a:alpha val="0"/>
              </a:srgbClr>
            </a:solidFill>
          </p:spPr>
        </p:sp>
        <p:sp>
          <p:nvSpPr>
            <p:cNvPr name="TextBox 31" id="31"/>
            <p:cNvSpPr txBox="true"/>
            <p:nvPr/>
          </p:nvSpPr>
          <p:spPr>
            <a:xfrm>
              <a:off x="0" y="161925"/>
              <a:ext cx="12258155"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The Challenge</a:t>
              </a:r>
            </a:p>
          </p:txBody>
        </p:sp>
      </p:grpSp>
      <p:grpSp>
        <p:nvGrpSpPr>
          <p:cNvPr name="Group 32" id="32"/>
          <p:cNvGrpSpPr/>
          <p:nvPr/>
        </p:nvGrpSpPr>
        <p:grpSpPr>
          <a:xfrm rot="0">
            <a:off x="12507891" y="4470814"/>
            <a:ext cx="4441782" cy="2063750"/>
            <a:chOff x="0" y="0"/>
            <a:chExt cx="5922376" cy="2751667"/>
          </a:xfrm>
        </p:grpSpPr>
        <p:sp>
          <p:nvSpPr>
            <p:cNvPr name="Freeform 33" id="33"/>
            <p:cNvSpPr/>
            <p:nvPr/>
          </p:nvSpPr>
          <p:spPr>
            <a:xfrm flipH="false" flipV="false" rot="0">
              <a:off x="0" y="0"/>
              <a:ext cx="5922376" cy="2751667"/>
            </a:xfrm>
            <a:custGeom>
              <a:avLst/>
              <a:gdLst/>
              <a:ahLst/>
              <a:cxnLst/>
              <a:rect r="r" b="b" t="t" l="l"/>
              <a:pathLst>
                <a:path h="2751667" w="5922376">
                  <a:moveTo>
                    <a:pt x="0" y="0"/>
                  </a:moveTo>
                  <a:lnTo>
                    <a:pt x="5922376" y="0"/>
                  </a:lnTo>
                  <a:lnTo>
                    <a:pt x="5922376" y="2751667"/>
                  </a:lnTo>
                  <a:lnTo>
                    <a:pt x="0" y="2751667"/>
                  </a:lnTo>
                  <a:close/>
                </a:path>
              </a:pathLst>
            </a:custGeom>
            <a:solidFill>
              <a:srgbClr val="000000">
                <a:alpha val="0"/>
              </a:srgbClr>
            </a:solidFill>
          </p:spPr>
        </p:sp>
        <p:sp>
          <p:nvSpPr>
            <p:cNvPr name="TextBox 34" id="34"/>
            <p:cNvSpPr txBox="true"/>
            <p:nvPr/>
          </p:nvSpPr>
          <p:spPr>
            <a:xfrm>
              <a:off x="0" y="-114300"/>
              <a:ext cx="5922376" cy="2865967"/>
            </a:xfrm>
            <a:prstGeom prst="rect">
              <a:avLst/>
            </a:prstGeom>
          </p:spPr>
          <p:txBody>
            <a:bodyPr anchor="t" rtlCol="false" tIns="0" lIns="0" bIns="0" rIns="0"/>
            <a:lstStyle/>
            <a:p>
              <a:pPr algn="ctr">
                <a:lnSpc>
                  <a:spcPts val="4149"/>
                </a:lnSpc>
              </a:pPr>
              <a:r>
                <a:rPr lang="en-US" sz="2499" spc="-154">
                  <a:solidFill>
                    <a:srgbClr val="000000"/>
                  </a:solidFill>
                  <a:latin typeface="Garet"/>
                  <a:ea typeface="Garet"/>
                  <a:cs typeface="Garet"/>
                  <a:sym typeface="Garet"/>
                </a:rPr>
                <a:t>Automated, rapid, and accurate classification improves crop management</a:t>
              </a:r>
            </a:p>
            <a:p>
              <a:pPr algn="ctr">
                <a:lnSpc>
                  <a:spcPts val="414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155639">
            <a:off x="-2117824" y="-2897840"/>
            <a:ext cx="22241409" cy="17866543"/>
            <a:chOff x="0" y="0"/>
            <a:chExt cx="29655212" cy="23822057"/>
          </a:xfrm>
        </p:grpSpPr>
        <p:sp>
          <p:nvSpPr>
            <p:cNvPr name="Freeform 3" id="3"/>
            <p:cNvSpPr/>
            <p:nvPr/>
          </p:nvSpPr>
          <p:spPr>
            <a:xfrm flipH="false" flipV="false" rot="0">
              <a:off x="0" y="0"/>
              <a:ext cx="29655263" cy="23822025"/>
            </a:xfrm>
            <a:custGeom>
              <a:avLst/>
              <a:gdLst/>
              <a:ahLst/>
              <a:cxnLst/>
              <a:rect r="r" b="b" t="t" l="l"/>
              <a:pathLst>
                <a:path h="23822025" w="29655263">
                  <a:moveTo>
                    <a:pt x="0" y="0"/>
                  </a:moveTo>
                  <a:lnTo>
                    <a:pt x="29655263" y="0"/>
                  </a:lnTo>
                  <a:lnTo>
                    <a:pt x="29655263" y="23822025"/>
                  </a:lnTo>
                  <a:lnTo>
                    <a:pt x="0" y="23822025"/>
                  </a:lnTo>
                  <a:lnTo>
                    <a:pt x="0" y="0"/>
                  </a:lnTo>
                  <a:close/>
                </a:path>
              </a:pathLst>
            </a:custGeom>
            <a:blipFill>
              <a:blip r:embed="rId2">
                <a:alphaModFix amt="32999"/>
              </a:blip>
              <a:stretch>
                <a:fillRect l="0" t="-3106" r="0" b="-3106"/>
              </a:stretch>
            </a:blipFill>
          </p:spPr>
        </p:sp>
      </p:grpSp>
      <p:grpSp>
        <p:nvGrpSpPr>
          <p:cNvPr name="Group 4" id="4"/>
          <p:cNvGrpSpPr/>
          <p:nvPr/>
        </p:nvGrpSpPr>
        <p:grpSpPr>
          <a:xfrm rot="0">
            <a:off x="-1899121" y="4306506"/>
            <a:ext cx="8229600" cy="8229600"/>
            <a:chOff x="0" y="0"/>
            <a:chExt cx="10972800" cy="10972800"/>
          </a:xfrm>
        </p:grpSpPr>
        <p:sp>
          <p:nvSpPr>
            <p:cNvPr name="Freeform 5" id="5"/>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3"/>
              <a:stretch>
                <a:fillRect l="0" t="0" r="0" b="0"/>
              </a:stretch>
            </a:blipFill>
          </p:spPr>
        </p:sp>
      </p:grpSp>
      <p:sp>
        <p:nvSpPr>
          <p:cNvPr name="Freeform 6" id="6"/>
          <p:cNvSpPr/>
          <p:nvPr/>
        </p:nvSpPr>
        <p:spPr>
          <a:xfrm flipH="false" flipV="false" rot="0">
            <a:off x="2438574" y="2631876"/>
            <a:ext cx="6011084" cy="6315742"/>
          </a:xfrm>
          <a:custGeom>
            <a:avLst/>
            <a:gdLst/>
            <a:ahLst/>
            <a:cxnLst/>
            <a:rect r="r" b="b" t="t" l="l"/>
            <a:pathLst>
              <a:path h="6315742" w="6011084">
                <a:moveTo>
                  <a:pt x="0" y="0"/>
                </a:moveTo>
                <a:lnTo>
                  <a:pt x="6011084" y="0"/>
                </a:lnTo>
                <a:lnTo>
                  <a:pt x="6011084" y="6315742"/>
                </a:lnTo>
                <a:lnTo>
                  <a:pt x="0" y="6315742"/>
                </a:lnTo>
                <a:lnTo>
                  <a:pt x="0" y="0"/>
                </a:lnTo>
                <a:close/>
              </a:path>
            </a:pathLst>
          </a:custGeom>
          <a:blipFill>
            <a:blip r:embed="rId4"/>
            <a:stretch>
              <a:fillRect l="0" t="-1" r="0" b="-1"/>
            </a:stretch>
          </a:blipFill>
        </p:spPr>
      </p:sp>
      <p:sp>
        <p:nvSpPr>
          <p:cNvPr name="Freeform 7" id="7"/>
          <p:cNvSpPr/>
          <p:nvPr/>
        </p:nvSpPr>
        <p:spPr>
          <a:xfrm flipH="false" flipV="false" rot="0">
            <a:off x="14323207" y="-2592852"/>
            <a:ext cx="5542651" cy="5542651"/>
          </a:xfrm>
          <a:custGeom>
            <a:avLst/>
            <a:gdLst/>
            <a:ahLst/>
            <a:cxnLst/>
            <a:rect r="r" b="b" t="t" l="l"/>
            <a:pathLst>
              <a:path h="5542651" w="5542651">
                <a:moveTo>
                  <a:pt x="0" y="0"/>
                </a:moveTo>
                <a:lnTo>
                  <a:pt x="5542651" y="0"/>
                </a:lnTo>
                <a:lnTo>
                  <a:pt x="5542651" y="5542651"/>
                </a:lnTo>
                <a:lnTo>
                  <a:pt x="0" y="5542651"/>
                </a:lnTo>
                <a:lnTo>
                  <a:pt x="0" y="0"/>
                </a:lnTo>
                <a:close/>
              </a:path>
            </a:pathLst>
          </a:custGeom>
          <a:blipFill>
            <a:blip r:embed="rId5">
              <a:alphaModFix amt="24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81531">
            <a:off x="-1441921" y="295543"/>
            <a:ext cx="7315200" cy="2130552"/>
          </a:xfrm>
          <a:custGeom>
            <a:avLst/>
            <a:gdLst/>
            <a:ahLst/>
            <a:cxnLst/>
            <a:rect r="r" b="b" t="t" l="l"/>
            <a:pathLst>
              <a:path h="2130552" w="7315200">
                <a:moveTo>
                  <a:pt x="0" y="0"/>
                </a:moveTo>
                <a:lnTo>
                  <a:pt x="7315200" y="0"/>
                </a:lnTo>
                <a:lnTo>
                  <a:pt x="7315200" y="2130552"/>
                </a:lnTo>
                <a:lnTo>
                  <a:pt x="0" y="2130552"/>
                </a:lnTo>
                <a:lnTo>
                  <a:pt x="0" y="0"/>
                </a:lnTo>
                <a:close/>
              </a:path>
            </a:pathLst>
          </a:custGeom>
          <a:blipFill>
            <a:blip r:embed="rId7">
              <a:extLst>
                <a:ext uri="{96DAC541-7B7A-43D3-8B79-37D633B846F1}">
                  <asvg:svgBlip xmlns:asvg="http://schemas.microsoft.com/office/drawing/2016/SVG/main" r:embed="rId8"/>
                </a:ext>
              </a:extLst>
            </a:blip>
            <a:stretch>
              <a:fillRect l="0" t="-71" r="0" b="-71"/>
            </a:stretch>
          </a:blipFill>
        </p:spPr>
      </p:sp>
      <p:sp>
        <p:nvSpPr>
          <p:cNvPr name="Freeform 9" id="9"/>
          <p:cNvSpPr/>
          <p:nvPr/>
        </p:nvSpPr>
        <p:spPr>
          <a:xfrm flipH="false" flipV="false" rot="0">
            <a:off x="14323207" y="9143406"/>
            <a:ext cx="7315200" cy="762000"/>
          </a:xfrm>
          <a:custGeom>
            <a:avLst/>
            <a:gdLst/>
            <a:ahLst/>
            <a:cxnLst/>
            <a:rect r="r" b="b" t="t" l="l"/>
            <a:pathLst>
              <a:path h="762000" w="7315200">
                <a:moveTo>
                  <a:pt x="0" y="0"/>
                </a:moveTo>
                <a:lnTo>
                  <a:pt x="7315200" y="0"/>
                </a:lnTo>
                <a:lnTo>
                  <a:pt x="7315200" y="762000"/>
                </a:lnTo>
                <a:lnTo>
                  <a:pt x="0" y="762000"/>
                </a:lnTo>
                <a:lnTo>
                  <a:pt x="0" y="0"/>
                </a:lnTo>
                <a:close/>
              </a:path>
            </a:pathLst>
          </a:custGeom>
          <a:blipFill>
            <a:blip r:embed="rId9">
              <a:extLst>
                <a:ext uri="{96DAC541-7B7A-43D3-8B79-37D633B846F1}">
                  <asvg:svgBlip xmlns:asvg="http://schemas.microsoft.com/office/drawing/2016/SVG/main" r:embed="rId10"/>
                </a:ext>
              </a:extLst>
            </a:blip>
            <a:stretch>
              <a:fillRect l="-130" t="0" r="-130" b="0"/>
            </a:stretch>
          </a:blipFill>
        </p:spPr>
      </p:sp>
      <p:grpSp>
        <p:nvGrpSpPr>
          <p:cNvPr name="Group 10" id="10"/>
          <p:cNvGrpSpPr/>
          <p:nvPr/>
        </p:nvGrpSpPr>
        <p:grpSpPr>
          <a:xfrm rot="0">
            <a:off x="1685581" y="2949799"/>
            <a:ext cx="6237765" cy="6193607"/>
            <a:chOff x="0" y="0"/>
            <a:chExt cx="8317020" cy="8258143"/>
          </a:xfrm>
        </p:grpSpPr>
        <p:sp>
          <p:nvSpPr>
            <p:cNvPr name="Freeform 11" id="11"/>
            <p:cNvSpPr/>
            <p:nvPr/>
          </p:nvSpPr>
          <p:spPr>
            <a:xfrm flipH="false" flipV="false" rot="0">
              <a:off x="0" y="0"/>
              <a:ext cx="8316976" cy="8258175"/>
            </a:xfrm>
            <a:custGeom>
              <a:avLst/>
              <a:gdLst/>
              <a:ahLst/>
              <a:cxnLst/>
              <a:rect r="r" b="b" t="t" l="l"/>
              <a:pathLst>
                <a:path h="8258175" w="8316976">
                  <a:moveTo>
                    <a:pt x="0" y="0"/>
                  </a:moveTo>
                  <a:lnTo>
                    <a:pt x="8316976" y="0"/>
                  </a:lnTo>
                  <a:lnTo>
                    <a:pt x="8316976" y="8258175"/>
                  </a:lnTo>
                  <a:lnTo>
                    <a:pt x="0" y="8258175"/>
                  </a:lnTo>
                  <a:lnTo>
                    <a:pt x="0" y="0"/>
                  </a:lnTo>
                  <a:close/>
                </a:path>
              </a:pathLst>
            </a:custGeom>
            <a:blipFill>
              <a:blip r:embed="rId11"/>
              <a:stretch>
                <a:fillRect l="0" t="-1289" r="0" b="-1288"/>
              </a:stretch>
            </a:blipFill>
          </p:spPr>
        </p:sp>
      </p:grpSp>
      <p:grpSp>
        <p:nvGrpSpPr>
          <p:cNvPr name="Group 12" id="12"/>
          <p:cNvGrpSpPr/>
          <p:nvPr/>
        </p:nvGrpSpPr>
        <p:grpSpPr>
          <a:xfrm rot="0">
            <a:off x="5447712" y="1190625"/>
            <a:ext cx="7392577" cy="1474540"/>
            <a:chOff x="0" y="0"/>
            <a:chExt cx="9856769" cy="1966053"/>
          </a:xfrm>
        </p:grpSpPr>
        <p:sp>
          <p:nvSpPr>
            <p:cNvPr name="Freeform 13" id="13"/>
            <p:cNvSpPr/>
            <p:nvPr/>
          </p:nvSpPr>
          <p:spPr>
            <a:xfrm flipH="false" flipV="false" rot="0">
              <a:off x="0" y="0"/>
              <a:ext cx="9856770" cy="1966053"/>
            </a:xfrm>
            <a:custGeom>
              <a:avLst/>
              <a:gdLst/>
              <a:ahLst/>
              <a:cxnLst/>
              <a:rect r="r" b="b" t="t" l="l"/>
              <a:pathLst>
                <a:path h="1966053" w="9856770">
                  <a:moveTo>
                    <a:pt x="0" y="0"/>
                  </a:moveTo>
                  <a:lnTo>
                    <a:pt x="9856770" y="0"/>
                  </a:lnTo>
                  <a:lnTo>
                    <a:pt x="9856770" y="1966053"/>
                  </a:lnTo>
                  <a:lnTo>
                    <a:pt x="0" y="1966053"/>
                  </a:lnTo>
                  <a:close/>
                </a:path>
              </a:pathLst>
            </a:custGeom>
            <a:solidFill>
              <a:srgbClr val="000000">
                <a:alpha val="0"/>
              </a:srgbClr>
            </a:solidFill>
          </p:spPr>
        </p:sp>
        <p:sp>
          <p:nvSpPr>
            <p:cNvPr name="TextBox 14" id="14"/>
            <p:cNvSpPr txBox="true"/>
            <p:nvPr/>
          </p:nvSpPr>
          <p:spPr>
            <a:xfrm>
              <a:off x="0" y="161925"/>
              <a:ext cx="9856769" cy="1804128"/>
            </a:xfrm>
            <a:prstGeom prst="rect">
              <a:avLst/>
            </a:prstGeom>
          </p:spPr>
          <p:txBody>
            <a:bodyPr anchor="t" rtlCol="false" tIns="0" lIns="0" bIns="0" rIns="0"/>
            <a:lstStyle/>
            <a:p>
              <a:pPr algn="ctr">
                <a:lnSpc>
                  <a:spcPts val="7275"/>
                </a:lnSpc>
              </a:pPr>
              <a:r>
                <a:rPr lang="en-US" b="true" sz="7501" spc="-465">
                  <a:solidFill>
                    <a:srgbClr val="000000"/>
                  </a:solidFill>
                  <a:latin typeface="Cinzel Bold"/>
                  <a:ea typeface="Cinzel Bold"/>
                  <a:cs typeface="Cinzel Bold"/>
                  <a:sym typeface="Cinzel Bold"/>
                </a:rPr>
                <a:t>result </a:t>
              </a:r>
            </a:p>
          </p:txBody>
        </p:sp>
      </p:grpSp>
      <p:grpSp>
        <p:nvGrpSpPr>
          <p:cNvPr name="Group 15" id="15"/>
          <p:cNvGrpSpPr/>
          <p:nvPr/>
        </p:nvGrpSpPr>
        <p:grpSpPr>
          <a:xfrm rot="0">
            <a:off x="9505255" y="3684722"/>
            <a:ext cx="7270217" cy="3981450"/>
            <a:chOff x="0" y="0"/>
            <a:chExt cx="9693623" cy="5308600"/>
          </a:xfrm>
        </p:grpSpPr>
        <p:sp>
          <p:nvSpPr>
            <p:cNvPr name="Freeform 16" id="16"/>
            <p:cNvSpPr/>
            <p:nvPr/>
          </p:nvSpPr>
          <p:spPr>
            <a:xfrm flipH="false" flipV="false" rot="0">
              <a:off x="0" y="0"/>
              <a:ext cx="9693623" cy="5308600"/>
            </a:xfrm>
            <a:custGeom>
              <a:avLst/>
              <a:gdLst/>
              <a:ahLst/>
              <a:cxnLst/>
              <a:rect r="r" b="b" t="t" l="l"/>
              <a:pathLst>
                <a:path h="5308600" w="9693623">
                  <a:moveTo>
                    <a:pt x="0" y="0"/>
                  </a:moveTo>
                  <a:lnTo>
                    <a:pt x="9693623" y="0"/>
                  </a:lnTo>
                  <a:lnTo>
                    <a:pt x="9693623" y="5308600"/>
                  </a:lnTo>
                  <a:lnTo>
                    <a:pt x="0" y="5308600"/>
                  </a:lnTo>
                  <a:close/>
                </a:path>
              </a:pathLst>
            </a:custGeom>
            <a:solidFill>
              <a:srgbClr val="000000">
                <a:alpha val="0"/>
              </a:srgbClr>
            </a:solidFill>
          </p:spPr>
        </p:sp>
        <p:sp>
          <p:nvSpPr>
            <p:cNvPr name="TextBox 17" id="17"/>
            <p:cNvSpPr txBox="true"/>
            <p:nvPr/>
          </p:nvSpPr>
          <p:spPr>
            <a:xfrm>
              <a:off x="0" y="-228600"/>
              <a:ext cx="9693623" cy="5537200"/>
            </a:xfrm>
            <a:prstGeom prst="rect">
              <a:avLst/>
            </a:prstGeom>
          </p:spPr>
          <p:txBody>
            <a:bodyPr anchor="t" rtlCol="false" tIns="0" lIns="0" bIns="0" rIns="0"/>
            <a:lstStyle/>
            <a:p>
              <a:pPr algn="ctr">
                <a:lnSpc>
                  <a:spcPts val="5398"/>
                </a:lnSpc>
              </a:pPr>
              <a:r>
                <a:rPr lang="en-US" sz="2499" spc="-154">
                  <a:solidFill>
                    <a:srgbClr val="000000"/>
                  </a:solidFill>
                  <a:latin typeface="Garet"/>
                  <a:ea typeface="Garet"/>
                  <a:cs typeface="Garet"/>
                  <a:sym typeface="Garet"/>
                </a:rPr>
                <a:t>The training process of the CNN model for multi-class classification of tomato plant leaf diseases is evaluated using accuracy and loss metrics. The results are visualized in the graphs, which depict training and validation accuracy (left) and training and validation loss (right) over multiple epochs.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DAGl_wHUMrs</dc:identifier>
  <dcterms:modified xsi:type="dcterms:W3CDTF">2011-08-01T06:04:30Z</dcterms:modified>
  <cp:revision>1</cp:revision>
  <dc:title>ppt.pptx</dc:title>
</cp:coreProperties>
</file>